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67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428" r:id="rId39"/>
    <p:sldId id="430" r:id="rId40"/>
    <p:sldId id="431" r:id="rId41"/>
    <p:sldId id="432" r:id="rId42"/>
    <p:sldId id="433" r:id="rId43"/>
    <p:sldId id="434" r:id="rId44"/>
    <p:sldId id="435" r:id="rId45"/>
    <p:sldId id="436" r:id="rId46"/>
    <p:sldId id="437" r:id="rId47"/>
    <p:sldId id="438" r:id="rId48"/>
    <p:sldId id="439" r:id="rId49"/>
    <p:sldId id="440" r:id="rId50"/>
    <p:sldId id="441" r:id="rId51"/>
    <p:sldId id="443" r:id="rId52"/>
    <p:sldId id="429" r:id="rId5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11" clrIdx="0"/>
  <p:cmAuthor id="1" name="mustafa" initials="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46" autoAdjust="0"/>
  </p:normalViewPr>
  <p:slideViewPr>
    <p:cSldViewPr>
      <p:cViewPr varScale="1">
        <p:scale>
          <a:sx n="62" d="100"/>
          <a:sy n="62" d="100"/>
        </p:scale>
        <p:origin x="16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CA476-99DA-4B1B-B756-B1893297DB90}" type="doc">
      <dgm:prSet loTypeId="urn:microsoft.com/office/officeart/2011/layout/CircleProcess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7891158-5812-44F5-B333-0CEEFA66A3A2}">
      <dgm:prSet phldrT="[Text]"/>
      <dgm:spPr/>
      <dgm:t>
        <a:bodyPr/>
        <a:lstStyle/>
        <a:p>
          <a:r>
            <a:rPr lang="tr-TR" dirty="0" smtClean="0"/>
            <a:t>denge hâlinin korunması </a:t>
          </a:r>
          <a:endParaRPr lang="tr-TR" dirty="0"/>
        </a:p>
      </dgm:t>
    </dgm:pt>
    <dgm:pt modelId="{37801920-73D4-4FC1-BE1D-AD02AF91275C}" type="parTrans" cxnId="{BBC5E73C-52C1-4432-860F-7159617DC889}">
      <dgm:prSet/>
      <dgm:spPr/>
      <dgm:t>
        <a:bodyPr/>
        <a:lstStyle/>
        <a:p>
          <a:endParaRPr lang="tr-TR"/>
        </a:p>
      </dgm:t>
    </dgm:pt>
    <dgm:pt modelId="{859F24CD-44F2-4683-9726-3303C2698ECB}" type="sibTrans" cxnId="{BBC5E73C-52C1-4432-860F-7159617DC889}">
      <dgm:prSet/>
      <dgm:spPr/>
      <dgm:t>
        <a:bodyPr/>
        <a:lstStyle/>
        <a:p>
          <a:endParaRPr lang="tr-TR"/>
        </a:p>
      </dgm:t>
    </dgm:pt>
    <dgm:pt modelId="{12A71E1D-5BE9-4524-BBE8-442DCD205A83}">
      <dgm:prSet phldrT="[Text]"/>
      <dgm:spPr/>
      <dgm:t>
        <a:bodyPr/>
        <a:lstStyle/>
        <a:p>
          <a:r>
            <a:rPr lang="tr-TR" dirty="0" smtClean="0"/>
            <a:t>sağlıklı kalmak</a:t>
          </a:r>
          <a:endParaRPr lang="tr-TR" dirty="0"/>
        </a:p>
      </dgm:t>
    </dgm:pt>
    <dgm:pt modelId="{26A234CC-3C77-49AF-8D27-BB93ADAB6F95}" type="parTrans" cxnId="{E8B92D27-BE94-4A77-A0FB-A0849C437760}">
      <dgm:prSet/>
      <dgm:spPr/>
      <dgm:t>
        <a:bodyPr/>
        <a:lstStyle/>
        <a:p>
          <a:endParaRPr lang="tr-TR"/>
        </a:p>
      </dgm:t>
    </dgm:pt>
    <dgm:pt modelId="{2CED5DBA-61BF-4879-BE5C-35B30E483E95}" type="sibTrans" cxnId="{E8B92D27-BE94-4A77-A0FB-A0849C437760}">
      <dgm:prSet/>
      <dgm:spPr/>
      <dgm:t>
        <a:bodyPr/>
        <a:lstStyle/>
        <a:p>
          <a:endParaRPr lang="tr-TR"/>
        </a:p>
      </dgm:t>
    </dgm:pt>
    <dgm:pt modelId="{68D1CF50-6CC0-4431-93C8-302CE6BA345A}" type="pres">
      <dgm:prSet presAssocID="{CD9CA476-99DA-4B1B-B756-B1893297DB90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88940714-A426-42C3-BCB8-FE0C1AB70E18}" type="pres">
      <dgm:prSet presAssocID="{12A71E1D-5BE9-4524-BBE8-442DCD205A83}" presName="Accent2" presStyleCnt="0"/>
      <dgm:spPr/>
    </dgm:pt>
    <dgm:pt modelId="{240F5C6C-5852-4A46-8822-DCE3BB2C62A7}" type="pres">
      <dgm:prSet presAssocID="{12A71E1D-5BE9-4524-BBE8-442DCD205A83}" presName="Accent" presStyleLbl="node1" presStyleIdx="0" presStyleCnt="2"/>
      <dgm:spPr/>
    </dgm:pt>
    <dgm:pt modelId="{D9C4BC17-C5A8-4119-ADC2-3E90F09FBB59}" type="pres">
      <dgm:prSet presAssocID="{12A71E1D-5BE9-4524-BBE8-442DCD205A83}" presName="ParentBackground2" presStyleCnt="0"/>
      <dgm:spPr/>
    </dgm:pt>
    <dgm:pt modelId="{16707C1B-DF7C-4B50-A990-2B921034BFD4}" type="pres">
      <dgm:prSet presAssocID="{12A71E1D-5BE9-4524-BBE8-442DCD205A83}" presName="ParentBackground" presStyleLbl="fgAcc1" presStyleIdx="0" presStyleCnt="2"/>
      <dgm:spPr/>
      <dgm:t>
        <a:bodyPr/>
        <a:lstStyle/>
        <a:p>
          <a:endParaRPr lang="tr-TR"/>
        </a:p>
      </dgm:t>
    </dgm:pt>
    <dgm:pt modelId="{92771A50-7E23-4DDD-9204-F841ACC5006B}" type="pres">
      <dgm:prSet presAssocID="{12A71E1D-5BE9-4524-BBE8-442DCD205A8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415717-8150-4C25-BB1D-F1D4F7464837}" type="pres">
      <dgm:prSet presAssocID="{97891158-5812-44F5-B333-0CEEFA66A3A2}" presName="Accent1" presStyleCnt="0"/>
      <dgm:spPr/>
    </dgm:pt>
    <dgm:pt modelId="{FE56AB35-5715-4FE6-B973-337BE48EF58C}" type="pres">
      <dgm:prSet presAssocID="{97891158-5812-44F5-B333-0CEEFA66A3A2}" presName="Accent" presStyleLbl="node1" presStyleIdx="1" presStyleCnt="2"/>
      <dgm:spPr/>
    </dgm:pt>
    <dgm:pt modelId="{ECF42DB7-CD09-4251-9310-83D9459D41D7}" type="pres">
      <dgm:prSet presAssocID="{97891158-5812-44F5-B333-0CEEFA66A3A2}" presName="ParentBackground1" presStyleCnt="0"/>
      <dgm:spPr/>
    </dgm:pt>
    <dgm:pt modelId="{F8C70C77-6F9E-4E5D-A521-3CED58B07C28}" type="pres">
      <dgm:prSet presAssocID="{97891158-5812-44F5-B333-0CEEFA66A3A2}" presName="ParentBackground" presStyleLbl="fgAcc1" presStyleIdx="1" presStyleCnt="2"/>
      <dgm:spPr/>
      <dgm:t>
        <a:bodyPr/>
        <a:lstStyle/>
        <a:p>
          <a:endParaRPr lang="tr-TR"/>
        </a:p>
      </dgm:t>
    </dgm:pt>
    <dgm:pt modelId="{DFB8ABE0-6009-4DE0-B0D2-4A0D9B943B97}" type="pres">
      <dgm:prSet presAssocID="{97891158-5812-44F5-B333-0CEEFA66A3A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8F9B5EB-60BE-4A05-B156-181F40283CAE}" type="presOf" srcId="{97891158-5812-44F5-B333-0CEEFA66A3A2}" destId="{F8C70C77-6F9E-4E5D-A521-3CED58B07C28}" srcOrd="0" destOrd="0" presId="urn:microsoft.com/office/officeart/2011/layout/CircleProcess#1"/>
    <dgm:cxn modelId="{63DDF7BC-0A21-4305-88A5-8E457265E473}" type="presOf" srcId="{12A71E1D-5BE9-4524-BBE8-442DCD205A83}" destId="{92771A50-7E23-4DDD-9204-F841ACC5006B}" srcOrd="1" destOrd="0" presId="urn:microsoft.com/office/officeart/2011/layout/CircleProcess#1"/>
    <dgm:cxn modelId="{AEB3FAEC-95D5-4AED-9231-81B567915B92}" type="presOf" srcId="{97891158-5812-44F5-B333-0CEEFA66A3A2}" destId="{DFB8ABE0-6009-4DE0-B0D2-4A0D9B943B97}" srcOrd="1" destOrd="0" presId="urn:microsoft.com/office/officeart/2011/layout/CircleProcess#1"/>
    <dgm:cxn modelId="{BBC5E73C-52C1-4432-860F-7159617DC889}" srcId="{CD9CA476-99DA-4B1B-B756-B1893297DB90}" destId="{97891158-5812-44F5-B333-0CEEFA66A3A2}" srcOrd="0" destOrd="0" parTransId="{37801920-73D4-4FC1-BE1D-AD02AF91275C}" sibTransId="{859F24CD-44F2-4683-9726-3303C2698ECB}"/>
    <dgm:cxn modelId="{FD0D8498-6C89-4B7F-843E-154EB91A4EA2}" type="presOf" srcId="{CD9CA476-99DA-4B1B-B756-B1893297DB90}" destId="{68D1CF50-6CC0-4431-93C8-302CE6BA345A}" srcOrd="0" destOrd="0" presId="urn:microsoft.com/office/officeart/2011/layout/CircleProcess#1"/>
    <dgm:cxn modelId="{D4733552-0F8A-4982-B50C-3AA93D554C2A}" type="presOf" srcId="{12A71E1D-5BE9-4524-BBE8-442DCD205A83}" destId="{16707C1B-DF7C-4B50-A990-2B921034BFD4}" srcOrd="0" destOrd="0" presId="urn:microsoft.com/office/officeart/2011/layout/CircleProcess#1"/>
    <dgm:cxn modelId="{E8B92D27-BE94-4A77-A0FB-A0849C437760}" srcId="{CD9CA476-99DA-4B1B-B756-B1893297DB90}" destId="{12A71E1D-5BE9-4524-BBE8-442DCD205A83}" srcOrd="1" destOrd="0" parTransId="{26A234CC-3C77-49AF-8D27-BB93ADAB6F95}" sibTransId="{2CED5DBA-61BF-4879-BE5C-35B30E483E95}"/>
    <dgm:cxn modelId="{5782EA2E-7D89-48E6-B81C-417C1847E875}" type="presParOf" srcId="{68D1CF50-6CC0-4431-93C8-302CE6BA345A}" destId="{88940714-A426-42C3-BCB8-FE0C1AB70E18}" srcOrd="0" destOrd="0" presId="urn:microsoft.com/office/officeart/2011/layout/CircleProcess#1"/>
    <dgm:cxn modelId="{42D321A3-10C3-4CA5-8097-F46C9CC94968}" type="presParOf" srcId="{88940714-A426-42C3-BCB8-FE0C1AB70E18}" destId="{240F5C6C-5852-4A46-8822-DCE3BB2C62A7}" srcOrd="0" destOrd="0" presId="urn:microsoft.com/office/officeart/2011/layout/CircleProcess#1"/>
    <dgm:cxn modelId="{510DD5F5-E8CA-49BF-AB2D-3BC00E9C28C5}" type="presParOf" srcId="{68D1CF50-6CC0-4431-93C8-302CE6BA345A}" destId="{D9C4BC17-C5A8-4119-ADC2-3E90F09FBB59}" srcOrd="1" destOrd="0" presId="urn:microsoft.com/office/officeart/2011/layout/CircleProcess#1"/>
    <dgm:cxn modelId="{05313527-7A67-4779-A6C1-3A29B75A0ECA}" type="presParOf" srcId="{D9C4BC17-C5A8-4119-ADC2-3E90F09FBB59}" destId="{16707C1B-DF7C-4B50-A990-2B921034BFD4}" srcOrd="0" destOrd="0" presId="urn:microsoft.com/office/officeart/2011/layout/CircleProcess#1"/>
    <dgm:cxn modelId="{052E0AFB-5E0E-48AC-8A08-CE532F726034}" type="presParOf" srcId="{68D1CF50-6CC0-4431-93C8-302CE6BA345A}" destId="{92771A50-7E23-4DDD-9204-F841ACC5006B}" srcOrd="2" destOrd="0" presId="urn:microsoft.com/office/officeart/2011/layout/CircleProcess#1"/>
    <dgm:cxn modelId="{90049099-41BA-4B79-88A9-915114EA80E5}" type="presParOf" srcId="{68D1CF50-6CC0-4431-93C8-302CE6BA345A}" destId="{7A415717-8150-4C25-BB1D-F1D4F7464837}" srcOrd="3" destOrd="0" presId="urn:microsoft.com/office/officeart/2011/layout/CircleProcess#1"/>
    <dgm:cxn modelId="{93DC4F34-82D7-40BD-85B2-8D0A298AEDAA}" type="presParOf" srcId="{7A415717-8150-4C25-BB1D-F1D4F7464837}" destId="{FE56AB35-5715-4FE6-B973-337BE48EF58C}" srcOrd="0" destOrd="0" presId="urn:microsoft.com/office/officeart/2011/layout/CircleProcess#1"/>
    <dgm:cxn modelId="{BFFEB22F-23B6-45C4-B926-AECD1A61E441}" type="presParOf" srcId="{68D1CF50-6CC0-4431-93C8-302CE6BA345A}" destId="{ECF42DB7-CD09-4251-9310-83D9459D41D7}" srcOrd="4" destOrd="0" presId="urn:microsoft.com/office/officeart/2011/layout/CircleProcess#1"/>
    <dgm:cxn modelId="{5991C82A-9113-4094-954A-72A955CC0957}" type="presParOf" srcId="{ECF42DB7-CD09-4251-9310-83D9459D41D7}" destId="{F8C70C77-6F9E-4E5D-A521-3CED58B07C28}" srcOrd="0" destOrd="0" presId="urn:microsoft.com/office/officeart/2011/layout/CircleProcess#1"/>
    <dgm:cxn modelId="{F24A0E86-9961-470A-A0CF-1D4AB4772CB5}" type="presParOf" srcId="{68D1CF50-6CC0-4431-93C8-302CE6BA345A}" destId="{DFB8ABE0-6009-4DE0-B0D2-4A0D9B943B97}" srcOrd="5" destOrd="0" presId="urn:microsoft.com/office/officeart/2011/layout/CircleProcess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#1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E434F-21D6-497E-BADA-3AF6123DE9CA}" type="datetimeFigureOut">
              <a:rPr lang="tr-TR" smtClean="0"/>
              <a:t>24.2.2015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F9C9E-CAB0-4648-A189-CC4454248E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348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lise çağı öğrencilerine ve gençlere yönelik hazırlanmış aşağıdaki kitapçıktan ulaşabilirsiniz: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Mustafa Çetin, 2014, İstanbul, Yeşilay TBM Alan Kitaplığı Dizisi No: 2.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724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967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10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8578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657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7448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354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4525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28-31.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9081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32-35.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6360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32-35.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713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32-35.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194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36-39.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027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36-39.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305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36-39.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717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36-39.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591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36-39.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748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237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576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700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40-41.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56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80340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40-41.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6528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42-45.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2587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42-45.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8439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42-45.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4359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42-45.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3998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46-51.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81673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46-51.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46407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46-51.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3475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10-13.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1827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378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95976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26-27.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5754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26-27.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8410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26-27.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2310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26-27.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42296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224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14-17.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4543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36-39.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44425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28-35.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18550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40-41.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05230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42-45.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397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16060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54-55 ve 46-51.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7410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öğrencilerine ve gençlere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Mustafa Çetin, 2014, İstanbul, Yeşilay TBM Alan Kitaplığı Dizisi No: 2.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52103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öğrencilerine ve gençlere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Mustafa Çetin, 2014, İstanbul, Yeşilay TBM Alan Kitaplığı Dizisi No: 2.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276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136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18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537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Sağlıklı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F9C9E-CAB0-4648-A189-CC4454248E43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33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24.2.2015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24.2.2015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24.2.2015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24.2.2015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24.2.2015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24.2.2015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24.2.2015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24.2.2015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24.2.2015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24.2.2015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24.2.2015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24.2.2015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549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1673914"/>
            <a:ext cx="8292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n-lt"/>
              </a:rPr>
              <a:t>Sağlık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okuryazarı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olmanın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yararları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üzerine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düşünüp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konuştuk</a:t>
            </a:r>
            <a:r>
              <a:rPr lang="en-US" sz="2400" dirty="0">
                <a:latin typeface="+mn-lt"/>
              </a:rPr>
              <a:t>. </a:t>
            </a:r>
            <a:r>
              <a:rPr lang="en-US" sz="2400" dirty="0" err="1">
                <a:latin typeface="+mn-lt"/>
              </a:rPr>
              <a:t>Sağlık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okuryazarı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olmak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için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yapılması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gerekenleri</a:t>
            </a:r>
            <a:r>
              <a:rPr lang="en-US" sz="2400" dirty="0">
                <a:latin typeface="+mn-lt"/>
              </a:rPr>
              <a:t> de… </a:t>
            </a:r>
            <a:r>
              <a:rPr lang="en-US" sz="2400" dirty="0" err="1">
                <a:latin typeface="+mn-lt"/>
              </a:rPr>
              <a:t>Peki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sağlık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okuryazarı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olmazsak</a:t>
            </a:r>
            <a:r>
              <a:rPr lang="en-US" sz="2400" dirty="0">
                <a:latin typeface="+mn-lt"/>
              </a:rPr>
              <a:t> ne </a:t>
            </a:r>
            <a:r>
              <a:rPr lang="en-US" sz="2400" dirty="0" err="1">
                <a:latin typeface="+mn-lt"/>
              </a:rPr>
              <a:t>olur</a:t>
            </a:r>
            <a:r>
              <a:rPr lang="en-US" sz="2400" dirty="0">
                <a:latin typeface="+mn-lt"/>
              </a:rPr>
              <a:t>? </a:t>
            </a:r>
            <a:r>
              <a:rPr lang="en-US" sz="2400" dirty="0" err="1">
                <a:latin typeface="+mn-lt"/>
              </a:rPr>
              <a:t>Haydi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şimdi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biraz</a:t>
            </a:r>
            <a:r>
              <a:rPr lang="en-US" sz="2400" dirty="0">
                <a:latin typeface="+mn-lt"/>
              </a:rPr>
              <a:t> da </a:t>
            </a:r>
            <a:r>
              <a:rPr lang="en-US" sz="2400" dirty="0" err="1">
                <a:latin typeface="+mn-lt"/>
              </a:rPr>
              <a:t>bunu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düşünüp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tartışalım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7664" y="18864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Olunmazsa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tr-TR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Olur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8990"/>
            <a:ext cx="9525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466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3048049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Verilen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tedaviye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uymada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güçlük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çekilir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Kronik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hastalıklarla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eksikliği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duyulur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Hastaneye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yatış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süresi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aralığında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artma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görülür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harcamalarında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artma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gerçekleşir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yaşam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kalitesi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düşük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hayat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yaşanır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kalmayla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eksikliği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yaşanır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Koruyucu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hizmetleriyle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eksikliği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yaşanır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hizmetlerinden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yararlanmada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sorunlar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yaşanır</a:t>
            </a:r>
            <a:r>
              <a:rPr lang="en-US" sz="26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verilen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anlamada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güçlük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çekilir</a:t>
            </a:r>
            <a:r>
              <a:rPr lang="en-US" sz="2600" dirty="0"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Olunmazsa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…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52621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4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329320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Günlük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hayatta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etkenlere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bölümlerinin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temizliğine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hassasiyet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etkenlere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bölgelerin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önemse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Vücudun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ağız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kulak,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burun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organlarının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dikkatlice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uygula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Yıkanma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banyo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alışkanlığında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gevşeklik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Diş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fırçası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tırnak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makası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kişisel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eşyalarını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koru!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Kişisel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Hijyenine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Özen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Göster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12440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4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369331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Yaşadığın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çalıştığın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çevrenin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mekânlarının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buralarda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kullandığın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eşyaların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ilgilen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Beden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kullandığın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araçları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başkalarıyla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B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ulaşıcı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yakalanmış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 bir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eşyalarını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Umumi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yerlerde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çatal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kaşık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araçların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temizliğini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t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!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Kişisel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Hijyenine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Özen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Göster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86911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5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3693319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Fiziksel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aktivite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Kalp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damar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sağlığını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iyileştirir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Dokuların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dah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a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iyi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beslenmesini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Kandaki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kolesterol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şeker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seviyesini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düzeltir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Vücudun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görünümünü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güzelleştirir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Beyne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dolaşımını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hormonların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salgılanmasının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düzenliliğini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Entelektüel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işlevleri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geliştirir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Endorfin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hormonlarının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salgılanmasını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Hareketli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Fiziksel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Egzersiz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Yap!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09637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5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2092881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uzman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yardımı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başlamadan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ısınma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hareketleri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bitirdikten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soğuma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hareketleri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sınırlarını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gözet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Hareketli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Fiziksel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Egzersiz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Yap!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38309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6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28931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Zayıf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güçlü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yanlarının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farkında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Stresle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yöntemlerini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öğren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Gerektiğinde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“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!” de!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Cesareti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yerde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değil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kararlarını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almayı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öğren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doğrularını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takip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Gerektiğinde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yakınlarından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yardım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iste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Bağımlılıklardan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Korun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39709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7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204864"/>
            <a:ext cx="7920880" cy="449353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Ruh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sağlığını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koru!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düzenleyeceği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periyotlarla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kanser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tarama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testlerini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yaptır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Yanmış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bayat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yiyecekler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yemekten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sakın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Mesleğini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seçerken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genetik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önünde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bulundur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Senin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ortamlarda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çalış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Her zaman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acil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durumlara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hazırlıklı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Vakit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varken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aşı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Zararlı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maddelerden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Hastalıklardan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Korun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Tedavi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92713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8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91680" y="2204864"/>
            <a:ext cx="6768752" cy="409342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Genetik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risk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taşıyorsan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kontrollerle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hastalığının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erken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dönemde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teşhis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edilmesini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Yaşam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tarzını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dikkate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alarak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tavsiyesine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arkadaşları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destekçiler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edin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alkol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diğer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maddelerden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tıbbi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kontrollerle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seyrini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takip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Hastalıklarını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Yönet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28140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8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19672" y="2204864"/>
            <a:ext cx="7056784" cy="449353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tarafından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düzenlenen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ilaç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Tıbbi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kontrollerde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unutmadan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her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şeyi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doktoruna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aktarabilmek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günlüğü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tut!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Doktoruna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kulak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Kulaktan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dolma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bilgilere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inanma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olmadıkça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değiştirme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Doktorunun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önerdiği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diyet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programlarına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eğitimini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Hastalıklarını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Yönet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11175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853478"/>
            <a:ext cx="8712968" cy="1815882"/>
          </a:xfrm>
          <a:prstGeom prst="rect">
            <a:avLst/>
          </a:prstGeom>
          <a:solidFill>
            <a:schemeClr val="dk1">
              <a:alpha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Vücudun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çeşitli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yapıları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doğal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denge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hâlini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sürdürmek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üzere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sağlığı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olumsuz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etkileyen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faktörlere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karşı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koymaya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çalışır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Bu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yapıların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yanı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sıra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insanın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kendisinin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bilinçli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gayret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göstermesi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gerekir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+mj-lt"/>
              </a:rPr>
              <a:t>Sağlıklı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Kalmak</a:t>
            </a:r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2814824"/>
              </p:ext>
            </p:extLst>
          </p:nvPr>
        </p:nvGraphicFramePr>
        <p:xfrm>
          <a:off x="1097868" y="400599"/>
          <a:ext cx="64807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90336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8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19672" y="1879659"/>
            <a:ext cx="7488832" cy="4493538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gerektirdiği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ilaç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cihazların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kullanımını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öğren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Evde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yapılması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ölçümleri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usulüne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Hastalığından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korkma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Vücudunun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özen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İdeal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ağırlığında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Atıl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Bağışıklık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sistemini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tut!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Doku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beslenmesini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sağlayacak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Kişisel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hijyenin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gereklerine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tam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anlamıyla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riayet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Hastalıklarını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Yönet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32722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59908"/>
            <a:ext cx="8208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aralıklarla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temizle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Özellikle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tuvalet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banyo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mutfak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temizliğine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dikkat</a:t>
            </a:r>
            <a:r>
              <a:rPr lang="en-US" sz="2600" dirty="0"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Tuvalet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temizliğinde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kullanılan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araçlarını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başka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kullanma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Tuvalet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banyolarda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musluk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başlarını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deterjanlı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bezlerle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sonra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durula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Dış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yüzeylerin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temizliğinde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kullandığın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silme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bezlerini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banyo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tezgâhı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ayna</a:t>
            </a:r>
            <a:r>
              <a:rPr lang="en-US" sz="2600" dirty="0">
                <a:latin typeface="+mn-lt"/>
              </a:rPr>
              <a:t> vb. </a:t>
            </a:r>
            <a:r>
              <a:rPr lang="en-US" sz="2600" dirty="0" err="1">
                <a:latin typeface="+mn-lt"/>
              </a:rPr>
              <a:t>yerler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için</a:t>
            </a:r>
            <a:r>
              <a:rPr lang="en-US" sz="2600" dirty="0">
                <a:latin typeface="+mn-lt"/>
              </a:rPr>
              <a:t> de </a:t>
            </a:r>
            <a:r>
              <a:rPr lang="en-US" sz="2600" dirty="0" err="1">
                <a:latin typeface="+mn-lt"/>
              </a:rPr>
              <a:t>kullanma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Mutfak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hijyenini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sağlamak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öncelikle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son </a:t>
            </a:r>
            <a:r>
              <a:rPr lang="en-US" sz="2600" dirty="0" err="1">
                <a:latin typeface="+mn-lt"/>
              </a:rPr>
              <a:t>kullanma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tarihi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geçmemiş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ürünler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almaya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dikkat</a:t>
            </a:r>
            <a:r>
              <a:rPr lang="en-US" sz="2600" dirty="0"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68841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59908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Meyve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sebzeleri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yumurta</a:t>
            </a:r>
            <a:r>
              <a:rPr lang="en-US" sz="2600" dirty="0">
                <a:latin typeface="+mn-lt"/>
              </a:rPr>
              <a:t>, et vb. </a:t>
            </a:r>
            <a:r>
              <a:rPr lang="en-US" sz="2600" dirty="0" err="1">
                <a:latin typeface="+mn-lt"/>
              </a:rPr>
              <a:t>pişmemiş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çiğ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ürünleri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iyice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Çöpleri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zamanında</a:t>
            </a:r>
            <a:r>
              <a:rPr lang="en-US" sz="2600" dirty="0">
                <a:latin typeface="+mn-lt"/>
              </a:rPr>
              <a:t> at!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Çöp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kutusunda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çöp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torbası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çöp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kutusunu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Ellerini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yiyeceklerin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yıkandığı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lavaboda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yıkama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+mn-lt"/>
              </a:rPr>
              <a:t>Elle </a:t>
            </a:r>
            <a:r>
              <a:rPr lang="en-US" sz="2600" dirty="0" err="1">
                <a:latin typeface="+mn-lt"/>
              </a:rPr>
              <a:t>bulaşık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yıkayacağın</a:t>
            </a:r>
            <a:r>
              <a:rPr lang="en-US" sz="2600" dirty="0">
                <a:latin typeface="+mn-lt"/>
              </a:rPr>
              <a:t> zaman </a:t>
            </a:r>
            <a:r>
              <a:rPr lang="en-US" sz="2600" dirty="0" err="1">
                <a:latin typeface="+mn-lt"/>
              </a:rPr>
              <a:t>yıkama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durulama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işlemini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akar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suyun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altında</a:t>
            </a:r>
            <a:r>
              <a:rPr lang="en-US" sz="2600" dirty="0"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Bulaşığı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büyük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hacimli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kaplarda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değil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suyun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daha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değiştirildiği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küçük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kaplarda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88806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59908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Buzdolabının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dış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yüzeyini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deterjanlı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sil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Buzdolabında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gıda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malzemesi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dışında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ürün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bulundurma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Ocak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yemeklerin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yahut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yiyeceklerin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konulduğu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tezgâh</a:t>
            </a:r>
            <a:r>
              <a:rPr lang="en-US" sz="2600" dirty="0">
                <a:latin typeface="+mn-lt"/>
              </a:rPr>
              <a:t> vb. </a:t>
            </a:r>
            <a:r>
              <a:rPr lang="en-US" sz="2600" dirty="0" err="1">
                <a:latin typeface="+mn-lt"/>
              </a:rPr>
              <a:t>yerleri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deterjanla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temizle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zemin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yaparken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önce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fazla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kirli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yerlerden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başla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+mn-lt"/>
              </a:rPr>
              <a:t>Zemin </a:t>
            </a:r>
            <a:r>
              <a:rPr lang="en-US" sz="2600" dirty="0" err="1">
                <a:latin typeface="+mn-lt"/>
              </a:rPr>
              <a:t>temizliğinde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sıcak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Kapı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kolları</a:t>
            </a:r>
            <a:r>
              <a:rPr lang="en-US" sz="2600" dirty="0">
                <a:latin typeface="+mn-lt"/>
              </a:rPr>
              <a:t> vb. </a:t>
            </a:r>
            <a:r>
              <a:rPr lang="en-US" sz="2600" dirty="0" err="1">
                <a:latin typeface="+mn-lt"/>
              </a:rPr>
              <a:t>elle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tutulan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ayrı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sabunlu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bezle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sıcak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temizle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01258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27969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yapıldıktan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sonra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malzemelerini</a:t>
            </a:r>
            <a:r>
              <a:rPr lang="en-US" sz="2600" dirty="0">
                <a:latin typeface="+mn-lt"/>
              </a:rPr>
              <a:t> de </a:t>
            </a:r>
            <a:r>
              <a:rPr lang="en-US" sz="2600" dirty="0" err="1">
                <a:latin typeface="+mn-lt"/>
              </a:rPr>
              <a:t>temiz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suyla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sakla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Tuvalet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banyo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mutfak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zemin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malzemelerini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ayrı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ayrı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sakla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Dışarıdan</a:t>
            </a:r>
            <a:r>
              <a:rPr lang="en-US" sz="2600" dirty="0">
                <a:latin typeface="+mn-lt"/>
              </a:rPr>
              <a:t> eve </a:t>
            </a:r>
            <a:r>
              <a:rPr lang="en-US" sz="2600" dirty="0" err="1">
                <a:latin typeface="+mn-lt"/>
              </a:rPr>
              <a:t>geldiğinde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ellerini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elbiselerini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değiştirerek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ayrı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yere</a:t>
            </a:r>
            <a:r>
              <a:rPr lang="en-US" sz="2600" dirty="0">
                <a:latin typeface="+mn-lt"/>
              </a:rPr>
              <a:t> as!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havalandır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Nevresim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çarşaf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koltuk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yastık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gibi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eşyaların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kılıflarını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yıka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61836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9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4969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Genel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çamaşırları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asarak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kurut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Kıyafetlerini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kendine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ait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dolaba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koy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dolabını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olarak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temizle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Alerji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yapabilecek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maddelerin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evde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bulunmamasına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dikkat</a:t>
            </a:r>
            <a:r>
              <a:rPr lang="en-US" sz="2600" dirty="0"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sigara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içilmesine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izin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verme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Evde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çiçek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varsa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çiçeği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yattığın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odaya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koyma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Yaşadığın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Bulunduğun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Mekânlarda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Şartlarını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Oluştur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4989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2" y="188640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>
                <a:solidFill>
                  <a:srgbClr val="FF0000"/>
                </a:solidFill>
                <a:latin typeface="+mj-lt"/>
              </a:rPr>
              <a:t>Sağlıklı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Okul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Ortamının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endParaRPr lang="tr-TR" sz="4000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Oluşturulması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İçin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86" y="2511577"/>
            <a:ext cx="952500" cy="5429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72200" y="2316272"/>
            <a:ext cx="3251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+mj-lt"/>
              </a:rPr>
              <a:t>Neler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+mj-lt"/>
              </a:rPr>
              <a:t>Yapılabilir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36888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4104362"/>
            <a:ext cx="8208912" cy="249299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Oturmadan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sıranı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Sınıfta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tebeşir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vb.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tozlu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boyalı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cisimlerle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oynama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Tahta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kalemlerini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koklama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Tuvaletleri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bulmadığın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zaman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mutlaka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600" dirty="0" smtClean="0">
                <a:solidFill>
                  <a:schemeClr val="bg1"/>
                </a:solidFill>
              </a:rPr>
              <a:t>görev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lileri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Tuvaletlerdeki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musluk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sularından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188640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>
                <a:solidFill>
                  <a:srgbClr val="FF0000"/>
                </a:solidFill>
                <a:latin typeface="+mj-lt"/>
              </a:rPr>
              <a:t>Sağlıklı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Okul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Ortamının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endParaRPr lang="tr-TR" sz="4000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Oluşturulması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İçin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06821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3356992"/>
            <a:ext cx="8208912" cy="3293209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Okuldaki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çeşitli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alanların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tutulması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konusunda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üzerine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düşen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görevleri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yerine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getir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Derslerde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kullanılan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araç-gereçlerin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temizlik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bakımını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öğretmenler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nezaretinde</a:t>
            </a:r>
            <a:r>
              <a:rPr lang="en-US" sz="2600" dirty="0">
                <a:latin typeface="+mn-lt"/>
              </a:rPr>
              <a:t> yap!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Okul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önündeki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seyyar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satıcılardan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açıkta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satılan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yiyecek</a:t>
            </a:r>
            <a:r>
              <a:rPr lang="en-US" sz="2600" dirty="0">
                <a:latin typeface="+mn-lt"/>
              </a:rPr>
              <a:t> satın alma!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Okulunuzda</a:t>
            </a:r>
            <a:r>
              <a:rPr lang="en-US" sz="2600" dirty="0">
                <a:latin typeface="+mn-lt"/>
              </a:rPr>
              <a:t> ilk </a:t>
            </a:r>
            <a:r>
              <a:rPr lang="en-US" sz="2600" dirty="0" err="1">
                <a:latin typeface="+mn-lt"/>
              </a:rPr>
              <a:t>yardım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malzemeleri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yangın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söndürme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ekipmanlarının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nerelerde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olduğunu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öğren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188640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>
                <a:solidFill>
                  <a:srgbClr val="FF0000"/>
                </a:solidFill>
                <a:latin typeface="+mj-lt"/>
              </a:rPr>
              <a:t>Sağlıklı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Okul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Ortamının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endParaRPr lang="tr-TR" sz="4000" dirty="0" smtClean="0">
              <a:solidFill>
                <a:srgbClr val="FF0000"/>
              </a:solidFill>
              <a:latin typeface="+mj-lt"/>
            </a:endParaRPr>
          </a:p>
          <a:p>
            <a:pPr algn="r"/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Oluşturulması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İçin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12207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10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496944" cy="3293209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Pencereleri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sürekli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kapalı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tutma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evi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her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havalandır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olarak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veteriner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kontrolüne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götür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Hem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hayvanının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 sağlığı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hem de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bakımına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özen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H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ayvanla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bire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mümkün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olduğunca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azalt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ettikten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mutlaka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ellerini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yıka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aşılarını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ihmal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düzenli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takip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Evcil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Hayvanına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Bak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 </a:t>
            </a:r>
            <a:endParaRPr lang="tr-TR" sz="44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Kendine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de!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0800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077072"/>
            <a:ext cx="77048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Uygun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şekilde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beslen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Yeterli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uyu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Düzenli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istikrarlı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fiziksel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hareketlilik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Sakin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tutarlı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hayat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temposu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tuttur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Sükûnet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duruluk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içinde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zihin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yapısında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Mutedil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dengeli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5410" y="188640"/>
            <a:ext cx="7658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Vücudundaki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Denge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Hâlini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Korumak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İçin</a:t>
            </a:r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Yaşam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Tarzına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Dikkat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Et!</a:t>
            </a:r>
          </a:p>
        </p:txBody>
      </p:sp>
      <p:sp>
        <p:nvSpPr>
          <p:cNvPr id="5" name="14 Dikdörtgen"/>
          <p:cNvSpPr>
            <a:spLocks noChangeArrowheads="1"/>
          </p:cNvSpPr>
          <p:nvPr/>
        </p:nvSpPr>
        <p:spPr bwMode="auto">
          <a:xfrm>
            <a:off x="6853013" y="2269321"/>
            <a:ext cx="2111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6000" b="1" dirty="0" smtClean="0">
                <a:latin typeface="Calibri" panose="020F0502020204030204" pitchFamily="34" charset="0"/>
              </a:rPr>
              <a:t>Nasıl?</a:t>
            </a:r>
            <a:endParaRPr lang="tr-TR" sz="6000" b="1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13" y="2577698"/>
            <a:ext cx="952500" cy="5429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1" name="TextBox 10"/>
            <p:cNvSpPr txBox="1"/>
            <p:nvPr/>
          </p:nvSpPr>
          <p:spPr>
            <a:xfrm>
              <a:off x="1528664" y="1473273"/>
              <a:ext cx="9450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İLKE</a:t>
              </a:r>
            </a:p>
            <a:p>
              <a:pPr algn="ctr"/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3691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10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496944" cy="3293209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yattığın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odaya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yatağına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alma!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Astım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alerji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sorunun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varsa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tüylü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hayvan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asla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besliyorsan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toksoplazma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enfeksiyonu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kapmamak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kedinin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dışkısıyla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Kedin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varsa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tuvalet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ihtiyacını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giderirken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kullandığı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kumu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tut,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başkalarını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kumla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etmemeleri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konusunda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Evcil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Hayvanına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İyi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Bak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! </a:t>
            </a:r>
            <a:endParaRPr lang="tr-TR" sz="44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Kendine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de!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250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136904" cy="329320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Çevre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iklim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şartlarına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Kıyafetlerinin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maddesinin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doğal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olmasına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özen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göster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Yaz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aylarında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güneş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ışığını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yansıtan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açık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renkli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Sıcak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emebilen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kumaşlardan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yapılmış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giyecekler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Soğuk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katlı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giysileri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Giyimine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Kuşamına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Dikkat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Et!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03109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7992888" cy="329320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Alerjiyi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tetikleyebilecek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hammaddelerden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mamul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kaçın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Yumuşak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cildi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tahriş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etmeyecek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kıyafetler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Güneşin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zararlı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ışınlarına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maruz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şapka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güneş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gözlüğü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Cildini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havasız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bırakma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Vücudunun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dokularının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hava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almasına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imkân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rahat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giysileri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Giyimine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Kuşamına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Dikkat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Et!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01611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064896" cy="329320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Deyip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Geçme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Ayağı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sıkmadan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kavrayan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ayağın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doğal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kavislerini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destekleyen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Ucu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sivri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kaçın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Ayak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genişliğiyle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uyumlu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yuvarlak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burunlu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Parmak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uçlarının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burnuna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temas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etmemesine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dikkat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Giyimine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Kuşamına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Dikkat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Et!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57772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11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208912" cy="409342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Deyip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Geçme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Ayak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genişliğine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olmayan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sinir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sıkışmasına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,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err="1">
                <a:solidFill>
                  <a:schemeClr val="bg1"/>
                </a:solidFill>
              </a:rPr>
              <a:t>y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anlış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parmaklarda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şekil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bozukluğuna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tırnak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batmalarına</a:t>
            </a: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,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err="1">
                <a:solidFill>
                  <a:schemeClr val="bg1"/>
                </a:solidFill>
              </a:rPr>
              <a:t>a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yağa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küçük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travmalarla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cilt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kalınlaşmasına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nasıra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bazen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de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denge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sağlanmasında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zorluğa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err="1">
                <a:solidFill>
                  <a:schemeClr val="bg1"/>
                </a:solidFill>
              </a:rPr>
              <a:t>y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üksek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topuklu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ayakkabılar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belde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bacakta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ağrılara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sebep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olabilir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Giyimine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Kuşamına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Dikkat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Et!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27395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12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136904" cy="409342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Uyku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bozukluğunun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sebepleri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şunlar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olabilir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Alkol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kullanmak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Kahve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demli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çay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içmek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Kaygı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takıntı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yönetilemeyen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stresli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ortamlar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gerilim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Üzücü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duygu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düşünceler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Bilgisayar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başında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geçirilen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saatler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Işık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Ses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gürültü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Uykudan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hemen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egzersiz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Yeterli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Uyu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20292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12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280920" cy="249299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Uykudan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kısa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süre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Akşamları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hafif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yemekler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tercih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et!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Özellikle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uyku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saatine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yakın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zamanlarda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kahve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kafeinli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içecekleri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Gün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olabildiğince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hareketli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durağan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yaşamdan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kaçın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Yeterli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Uyu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2205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12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336100"/>
            <a:ext cx="8136904" cy="249299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Uyumak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mümkün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olduğunca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karanlık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oluşturmaya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çalış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yatak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yastık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seçtiğinden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emin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Gece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saatlere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kadar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bekleme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geç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olmadan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Uyandıktan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tekrar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uyumaya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çalışma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hemen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Sabah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erken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Yeterli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Uyu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31198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Beslenme yeterli ve dengeli olmazsa…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62836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Yeterli fiziksel aktivitede bulunulmazsa…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52158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9981" y="908720"/>
            <a:ext cx="6344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Sağlıklı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beslenmenin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iki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temel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unsuru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Yeterli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beslenme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Dengeli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beslenme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410" y="188640"/>
            <a:ext cx="765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Sağlıklı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Beslen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5" name="14 Dikdörtgen"/>
          <p:cNvSpPr>
            <a:spLocks noChangeArrowheads="1"/>
          </p:cNvSpPr>
          <p:nvPr/>
        </p:nvSpPr>
        <p:spPr bwMode="auto">
          <a:xfrm>
            <a:off x="6364605" y="4847796"/>
            <a:ext cx="2311851" cy="1015663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6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Nedir?</a:t>
            </a:r>
            <a:endParaRPr lang="tr-TR" sz="6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05" y="5156173"/>
            <a:ext cx="952500" cy="542925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5" name="14 Dikdörtgen"/>
          <p:cNvSpPr>
            <a:spLocks noChangeArrowheads="1"/>
          </p:cNvSpPr>
          <p:nvPr/>
        </p:nvSpPr>
        <p:spPr bwMode="auto">
          <a:xfrm>
            <a:off x="395536" y="4648559"/>
            <a:ext cx="4608954" cy="156966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Yeterli Beslenme</a:t>
            </a:r>
          </a:p>
          <a:p>
            <a:pPr eaLnBrk="1" hangingPunct="1"/>
            <a:r>
              <a:rPr lang="tr-TR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Sağlıklı Beslenme</a:t>
            </a:r>
            <a:endParaRPr lang="tr-TR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92094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  <p:bldP spid="5" grpId="1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3406214"/>
            <a:ext cx="375773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Madde kullanılırsa…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99339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3406214"/>
            <a:ext cx="368572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Sigara kullanılırsa...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65637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3406214"/>
            <a:ext cx="345638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Alkol kullanılırsa...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88943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Teknoloji kullanımında aşırıya gidilirse...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39062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Kişisel hijyene özen gösterilmezse…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61190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Sağlıkla ilgili gerekli bilgiler edinilmezse…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9881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Evde ve okulda temizlik kurallarına dikkat edilmezse…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3243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Hastalıkların tedavisi ile ilgilenilmezse...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299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Sağlık şartlarına dikkat etmeden hayvan beslenirse...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13331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Seçilen kıyafetlerin sağlıklı olmasına dikkat edilmezse...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43093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772816"/>
            <a:ext cx="7920880" cy="289310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İdeal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ağırlığında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Enerji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içeren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yiyeceklerin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her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çeşidinden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yeterli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miktarlarda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ye!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Seçerek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oluşturduğun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iki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öğünle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Hijyenik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gıdalarla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beslen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Yiyeceklerini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değerlendirerek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Ambalajlı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ürünleri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etiketlerini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okuyup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inceleyerek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Sağlıklı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Beslenmek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İçin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Tavsiyeler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1868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3406214"/>
            <a:ext cx="44778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3200" b="1" dirty="0">
                <a:ln w="9525">
                  <a:noFill/>
                  <a:prstDash val="solid"/>
                </a:ln>
                <a:latin typeface="+mn-lt"/>
              </a:rPr>
              <a:t>Yeterli uyunmazsa...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20891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tr-TR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</a:rPr>
              <a:t>Ne Olur?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41933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54" y="3789040"/>
            <a:ext cx="243898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837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0616"/>
            <a:ext cx="8229600" cy="490067"/>
          </a:xfrm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Fotoğraflar ve </a:t>
            </a:r>
            <a:r>
              <a:rPr lang="tr-TR" sz="2000" dirty="0">
                <a:solidFill>
                  <a:schemeClr val="bg1"/>
                </a:solidFill>
              </a:rPr>
              <a:t>Grafik </a:t>
            </a:r>
            <a:r>
              <a:rPr lang="tr-TR" sz="2000" dirty="0" smtClean="0">
                <a:solidFill>
                  <a:schemeClr val="bg1"/>
                </a:solidFill>
              </a:rPr>
              <a:t>Çalışmaları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14672"/>
            <a:ext cx="82296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crazymedia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Kurhan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JiSign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Baillou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Picture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Partners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Praveen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Upadhyay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Coloures-pic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praisaeng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Biletskiy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Evgeniy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Serhiy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Kobyakov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Photographee.eu,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studioloco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weedezign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Andrey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Kuzmin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Africa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Studio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Igarts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milanmarkovic78, ©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kazoka303030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Tatiana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Zaghet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carballo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Syda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Productions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 –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+mn-lt"/>
              </a:rPr>
              <a:t>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76872"/>
            <a:ext cx="971686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325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Sağlıklı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Beslenmek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İçin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  <a:p>
            <a:r>
              <a:rPr lang="en-US" sz="4000" dirty="0" err="1">
                <a:solidFill>
                  <a:schemeClr val="bg1"/>
                </a:solidFill>
                <a:latin typeface="+mj-lt"/>
              </a:rPr>
              <a:t>Dört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Yapraklı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endParaRPr lang="tr-TR" sz="40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Yoncayı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Tanı</a:t>
            </a:r>
            <a:r>
              <a:rPr lang="tr-TR" sz="4000" dirty="0" smtClean="0">
                <a:solidFill>
                  <a:schemeClr val="bg1"/>
                </a:solidFill>
                <a:latin typeface="+mj-lt"/>
              </a:rPr>
              <a:t>!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53075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8425" y="332656"/>
            <a:ext cx="959768" cy="1531977"/>
            <a:chOff x="1524000" y="1397001"/>
            <a:chExt cx="959768" cy="1531977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1397001"/>
              <a:ext cx="959768" cy="1531977"/>
              <a:chOff x="1524000" y="1397000"/>
              <a:chExt cx="959768" cy="197476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560166" y="2412766"/>
                <a:ext cx="902182" cy="958996"/>
              </a:xfrm>
              <a:custGeom>
                <a:avLst/>
                <a:gdLst>
                  <a:gd name="connsiteX0" fmla="*/ 94729 w 902181"/>
                  <a:gd name="connsiteY0" fmla="*/ 0 h 1236413"/>
                  <a:gd name="connsiteX1" fmla="*/ 807452 w 902181"/>
                  <a:gd name="connsiteY1" fmla="*/ 0 h 1236413"/>
                  <a:gd name="connsiteX2" fmla="*/ 902181 w 902181"/>
                  <a:gd name="connsiteY2" fmla="*/ 94729 h 1236413"/>
                  <a:gd name="connsiteX3" fmla="*/ 902181 w 902181"/>
                  <a:gd name="connsiteY3" fmla="*/ 1236413 h 1236413"/>
                  <a:gd name="connsiteX4" fmla="*/ 902181 w 902181"/>
                  <a:gd name="connsiteY4" fmla="*/ 1236413 h 1236413"/>
                  <a:gd name="connsiteX5" fmla="*/ 0 w 902181"/>
                  <a:gd name="connsiteY5" fmla="*/ 1236413 h 1236413"/>
                  <a:gd name="connsiteX6" fmla="*/ 0 w 902181"/>
                  <a:gd name="connsiteY6" fmla="*/ 1236413 h 1236413"/>
                  <a:gd name="connsiteX7" fmla="*/ 0 w 902181"/>
                  <a:gd name="connsiteY7" fmla="*/ 94729 h 1236413"/>
                  <a:gd name="connsiteX8" fmla="*/ 94729 w 902181"/>
                  <a:gd name="connsiteY8" fmla="*/ 0 h 123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2181" h="1236413">
                    <a:moveTo>
                      <a:pt x="807452" y="1236413"/>
                    </a:moveTo>
                    <a:lnTo>
                      <a:pt x="94729" y="1236413"/>
                    </a:lnTo>
                    <a:cubicBezTo>
                      <a:pt x="42412" y="1236413"/>
                      <a:pt x="0" y="1194001"/>
                      <a:pt x="0" y="1141684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902181" y="0"/>
                    </a:lnTo>
                    <a:lnTo>
                      <a:pt x="902181" y="0"/>
                    </a:lnTo>
                    <a:lnTo>
                      <a:pt x="902181" y="1141684"/>
                    </a:lnTo>
                    <a:cubicBezTo>
                      <a:pt x="902181" y="1194001"/>
                      <a:pt x="859769" y="1236413"/>
                      <a:pt x="807452" y="1236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2226" tIns="284480" rIns="312225" bIns="312225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000" b="1" kern="12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524000" y="1397000"/>
                <a:ext cx="959768" cy="10187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1661003" y="2204864"/>
              <a:ext cx="711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solidFill>
                    <a:schemeClr val="bg1"/>
                  </a:solidFill>
                  <a:latin typeface="+mn-lt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2636912"/>
            <a:ext cx="7920880" cy="369331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okuryazarlığı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yaşam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yılını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kalitesini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arttırır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bireye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kendi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sağlığıyla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ilgili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kararlara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katılımda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aktif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rol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alma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imkânı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verir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bireylerin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doğru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bilgi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hizmete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ulaşmasını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bireylerin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kaliteli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hizmetinden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yararlanmasını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alınan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sağlık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hizmetini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kullanabilme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yeteneği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kazandırır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089" y="408928"/>
            <a:ext cx="9450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İLKE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5464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3645024"/>
            <a:ext cx="79208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temel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edin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Vücudunu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yapı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işlevleriyle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tanı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riskleriyle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hizmetlerinin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kullanımıyla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materyalleri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okuyup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anlamaya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çalış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Değişen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koşullarına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</a:t>
            </a:r>
            <a:r>
              <a:rPr lang="en-US" sz="2600" dirty="0">
                <a:latin typeface="+mn-lt"/>
              </a:rPr>
              <a:t>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Olmak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İçin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810543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3717032"/>
            <a:ext cx="82089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Öğrendiğin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koruma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bilgilerini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uygula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hastalıkla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ilgili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duyduğun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bilgileri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eleştirel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bir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süzgeçten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geçirip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değerlendir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Sahip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olduğun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kaynakları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doğru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anlamlı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şekilde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kullan</a:t>
            </a:r>
            <a:r>
              <a:rPr lang="en-US" sz="2600" dirty="0">
                <a:latin typeface="+mn-lt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+mn-lt"/>
              </a:rPr>
              <a:t>Sağlık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hizmetlerinden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kaliteli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ve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sana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gerekli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olanları</a:t>
            </a:r>
            <a:r>
              <a:rPr lang="en-US" sz="2600" dirty="0">
                <a:latin typeface="+mn-lt"/>
              </a:rPr>
              <a:t> al!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18864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Sağlık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Okuryazarı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Olmak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İçin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61703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3028</Words>
  <Application>Microsoft Office PowerPoint</Application>
  <PresentationFormat>Ekran Gösterisi (4:3)</PresentationFormat>
  <Paragraphs>427</Paragraphs>
  <Slides>52</Slides>
  <Notes>52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6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Fotoğraflar ve Grafik Çalışmaları</vt:lpstr>
    </vt:vector>
  </TitlesOfParts>
  <Company>EDAM (Eğitim Danışmanlığı ve Araştırmaları Merkezi)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saglikli yasam_lise</dc:title>
  <dc:creator>Mustafa; Alpaslan; Hatice; EDAM</dc:creator>
  <dc:description>Bu sunu Yeşilay tarafından yetişkinlere ve anne babalara yönelik hazırlanmış aşağıdaki kitapçıktan yararlanılarak oluşturulmuştur:_x000d_
Sağlıklı Bir Hayat İçin, Mustafa Çetin, 2014, İstanbul, Yeşilay TBM Alan Kitaplığı Dizisi No: 2.</dc:description>
  <cp:lastModifiedBy>Fuat Arca</cp:lastModifiedBy>
  <cp:revision>582</cp:revision>
  <dcterms:created xsi:type="dcterms:W3CDTF">2010-12-23T09:12:01Z</dcterms:created>
  <dcterms:modified xsi:type="dcterms:W3CDTF">2015-02-24T15:20:23Z</dcterms:modified>
</cp:coreProperties>
</file>