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75" r:id="rId15"/>
    <p:sldId id="269"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B9F606A-A9FC-49DC-A363-41323224098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D545BF4-31D8-4046-8038-CC23BE73E943}" type="datetimeFigureOut">
              <a:rPr lang="tr-TR" smtClean="0"/>
              <a:pPr/>
              <a:t>25.4.2016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2B9F606A-A9FC-49DC-A363-413232240988}"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545BF4-31D8-4046-8038-CC23BE73E943}" type="datetimeFigureOut">
              <a:rPr lang="tr-TR" smtClean="0"/>
              <a:pPr/>
              <a:t>25.4.2016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9F606A-A9FC-49DC-A363-413232240988}"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Ergenlik döneminde kişisel hijyen ve sağlıklı yaşam</a:t>
            </a:r>
            <a:endParaRPr lang="tr-TR" dirty="0"/>
          </a:p>
        </p:txBody>
      </p:sp>
      <p:sp>
        <p:nvSpPr>
          <p:cNvPr id="3" name="2 Alt Başlık"/>
          <p:cNvSpPr>
            <a:spLocks noGrp="1"/>
          </p:cNvSpPr>
          <p:nvPr>
            <p:ph type="subTitle" idx="1"/>
          </p:nvPr>
        </p:nvSpPr>
        <p:spPr>
          <a:xfrm>
            <a:off x="2286000" y="1928802"/>
            <a:ext cx="6172200" cy="4446120"/>
          </a:xfrm>
        </p:spPr>
        <p:txBody>
          <a:bodyPr/>
          <a:lstStyle/>
          <a:p>
            <a:endParaRPr lang="tr-TR" dirty="0"/>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285860"/>
            <a:ext cx="7467600" cy="5188092"/>
          </a:xfrm>
        </p:spPr>
        <p:txBody>
          <a:bodyPr>
            <a:normAutofit fontScale="92500"/>
          </a:bodyPr>
          <a:lstStyle/>
          <a:p>
            <a:pPr marL="0" indent="0">
              <a:buFontTx/>
              <a:buNone/>
              <a:defRPr/>
            </a:pPr>
            <a:r>
              <a:rPr lang="tr-TR" b="1" dirty="0" smtClean="0">
                <a:solidFill>
                  <a:schemeClr val="accent1">
                    <a:lumMod val="50000"/>
                  </a:schemeClr>
                </a:solidFill>
                <a:latin typeface="Comic Sans MS" pitchFamily="66" charset="0"/>
              </a:rPr>
              <a:t>El Temizliği</a:t>
            </a:r>
          </a:p>
          <a:p>
            <a:pPr marL="0" indent="0">
              <a:buFontTx/>
              <a:buNone/>
              <a:defRPr/>
            </a:pPr>
            <a:r>
              <a:rPr lang="tr-TR" b="1" dirty="0" smtClean="0">
                <a:latin typeface="Comic Sans MS" pitchFamily="66" charset="0"/>
              </a:rPr>
              <a:t>İnsanın gün boyu en çok kullandığı ve dış ortamla en çok yakın ilişki kuran organı elleridir. El yıkama süresi, saatin tik-</a:t>
            </a:r>
            <a:r>
              <a:rPr lang="tr-TR" b="1" dirty="0" err="1" smtClean="0">
                <a:latin typeface="Comic Sans MS" pitchFamily="66" charset="0"/>
              </a:rPr>
              <a:t>taklarına</a:t>
            </a:r>
            <a:r>
              <a:rPr lang="tr-TR" b="1" dirty="0" smtClean="0">
                <a:latin typeface="Comic Sans MS" pitchFamily="66" charset="0"/>
              </a:rPr>
              <a:t> uyarak en az 10 a kadar sayarak belirlenir. Bu sürede elleri sabunla ovalamalıdır. </a:t>
            </a:r>
          </a:p>
          <a:p>
            <a:pPr marL="0" indent="0">
              <a:buFontTx/>
              <a:buNone/>
              <a:defRPr/>
            </a:pPr>
            <a:endParaRPr lang="tr-TR" b="1" dirty="0" smtClean="0">
              <a:latin typeface="Comic Sans MS" pitchFamily="66" charset="0"/>
            </a:endParaRPr>
          </a:p>
          <a:p>
            <a:pPr marL="0" indent="0">
              <a:buFontTx/>
              <a:buNone/>
              <a:defRPr/>
            </a:pPr>
            <a:r>
              <a:rPr lang="tr-TR" b="1" dirty="0" smtClean="0">
                <a:latin typeface="Comic Sans MS" pitchFamily="66" charset="0"/>
              </a:rPr>
              <a:t>El temizliği, tırnak temizliği ile bir bütündür. Tırnaklar düzenli aralıklarla , kısa ve yuvarlak şekilde kesilmelidir. Elleri soğuk, deterjan ya da antiseptik gibi deri bütünlüğünü bozan uygulamalardan korumak gerekir. Bunun için uygun eldivenlerin kullanılması yararlıdır.</a:t>
            </a:r>
          </a:p>
          <a:p>
            <a:endParaRPr lang="tr-TR"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marL="0" indent="0">
              <a:buFontTx/>
              <a:buNone/>
              <a:defRPr/>
            </a:pPr>
            <a:r>
              <a:rPr lang="tr-TR" b="1" dirty="0" smtClean="0">
                <a:solidFill>
                  <a:schemeClr val="accent1">
                    <a:lumMod val="50000"/>
                  </a:schemeClr>
                </a:solidFill>
                <a:latin typeface="Comic Sans MS" pitchFamily="66" charset="0"/>
              </a:rPr>
              <a:t>Ayak Temizliği</a:t>
            </a:r>
          </a:p>
          <a:p>
            <a:pPr marL="0" indent="0">
              <a:buFontTx/>
              <a:buNone/>
              <a:defRPr/>
            </a:pPr>
            <a:r>
              <a:rPr lang="tr-TR" b="1" dirty="0" smtClean="0">
                <a:latin typeface="Comic Sans MS" pitchFamily="66" charset="0"/>
              </a:rPr>
              <a:t>Ayak sağlığı için hem temizlik kurallarının uygulanması, hem de uygun bir ayakkabı seçimi önem taşır. Ayakların her gün yıkanması ve yıkandıktan sonra, özellikle parmak aralarının, iyice kurulanması gerekir. Aksi halde nemli ortam </a:t>
            </a:r>
            <a:r>
              <a:rPr lang="tr-TR" b="1" dirty="0" smtClean="0">
                <a:solidFill>
                  <a:schemeClr val="accent1">
                    <a:lumMod val="50000"/>
                  </a:schemeClr>
                </a:solidFill>
                <a:latin typeface="Comic Sans MS" pitchFamily="66" charset="0"/>
              </a:rPr>
              <a:t>mantar enfeksiyonlarının</a:t>
            </a:r>
            <a:r>
              <a:rPr lang="tr-TR" b="1" dirty="0" smtClean="0">
                <a:latin typeface="Comic Sans MS" pitchFamily="66" charset="0"/>
              </a:rPr>
              <a:t> gelişmesine neden olur. </a:t>
            </a:r>
          </a:p>
          <a:p>
            <a:pPr marL="0" indent="0">
              <a:buFontTx/>
              <a:buNone/>
              <a:defRPr/>
            </a:pPr>
            <a:r>
              <a:rPr lang="tr-TR" b="1" dirty="0" smtClean="0">
                <a:latin typeface="Comic Sans MS" pitchFamily="66" charset="0"/>
              </a:rPr>
              <a:t>Ayak tırnakları da düzenli aralıklarla kesilmelidir, ancak tırnak batmasını önlemek için düz kesilmesi önerilmektedir. </a:t>
            </a:r>
          </a:p>
          <a:p>
            <a:pPr marL="0" indent="0">
              <a:buFontTx/>
              <a:buNone/>
              <a:defRPr/>
            </a:pPr>
            <a:r>
              <a:rPr lang="tr-TR" b="1" dirty="0" smtClean="0">
                <a:latin typeface="Comic Sans MS" pitchFamily="66" charset="0"/>
              </a:rPr>
              <a:t>Uygun ve rahat bir ayakkabı ayak sağlığı için önemlidir. Ayağa tam uyan bir ayakkabı; parmakları sıkmamalı, topuğu sıkıca tutmalı ve ayak kemerini iyice desteklemelidir. Ayakkabının ökçesi geniş olmalı ve çok yüksek olmamalıdır. </a:t>
            </a:r>
            <a:endParaRPr lang="tr-TR" b="1" dirty="0" smtClean="0"/>
          </a:p>
          <a:p>
            <a:endParaRPr lang="tr-TR" dirty="0"/>
          </a:p>
        </p:txBody>
      </p:sp>
    </p:spTree>
  </p:cSld>
  <p:clrMapOvr>
    <a:masterClrMapping/>
  </p:clrMapOvr>
  <p:transition>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solidFill>
                  <a:schemeClr val="accent1">
                    <a:lumMod val="50000"/>
                  </a:schemeClr>
                </a:solidFill>
                <a:latin typeface="Comic Sans MS" pitchFamily="66" charset="0"/>
              </a:rPr>
              <a:t>Eğer ayakkabı uygun değilse ayakta nasır, ayak tabanında kalınlaşmalar, baş parmakta eğrilik ve tırnak </a:t>
            </a:r>
            <a:r>
              <a:rPr lang="tr-TR" b="1" dirty="0" err="1" smtClean="0">
                <a:solidFill>
                  <a:schemeClr val="accent1">
                    <a:lumMod val="50000"/>
                  </a:schemeClr>
                </a:solidFill>
                <a:latin typeface="Comic Sans MS" pitchFamily="66" charset="0"/>
              </a:rPr>
              <a:t>hipertrofisi</a:t>
            </a:r>
            <a:r>
              <a:rPr lang="tr-TR" b="1" dirty="0" smtClean="0">
                <a:solidFill>
                  <a:schemeClr val="accent1">
                    <a:lumMod val="50000"/>
                  </a:schemeClr>
                </a:solidFill>
                <a:latin typeface="Comic Sans MS" pitchFamily="66" charset="0"/>
              </a:rPr>
              <a:t> (büyüme-kabalaşma) oluşabilir.</a:t>
            </a:r>
          </a:p>
          <a:p>
            <a:endParaRPr lang="tr-TR" dirty="0"/>
          </a:p>
        </p:txBody>
      </p:sp>
      <p:pic>
        <p:nvPicPr>
          <p:cNvPr id="4" name="Picture 5" descr="C:\Users\q\Desktop\imagesnnn.jpg"/>
          <p:cNvPicPr>
            <a:picLocks noChangeAspect="1" noChangeArrowheads="1"/>
          </p:cNvPicPr>
          <p:nvPr/>
        </p:nvPicPr>
        <p:blipFill>
          <a:blip r:embed="rId2" cstate="print"/>
          <a:srcRect/>
          <a:stretch>
            <a:fillRect/>
          </a:stretch>
        </p:blipFill>
        <p:spPr bwMode="auto">
          <a:xfrm rot="19037174">
            <a:off x="5387307" y="4157672"/>
            <a:ext cx="2619375" cy="1743075"/>
          </a:xfrm>
          <a:prstGeom prst="rect">
            <a:avLst/>
          </a:prstGeom>
          <a:noFill/>
          <a:ln w="9525">
            <a:noFill/>
            <a:miter lim="800000"/>
            <a:headEnd/>
            <a:tailEnd/>
          </a:ln>
        </p:spPr>
      </p:pic>
      <p:pic>
        <p:nvPicPr>
          <p:cNvPr id="5" name="Picture 4" descr="C:\Users\q\Desktop\images.jpg"/>
          <p:cNvPicPr>
            <a:picLocks noChangeAspect="1" noChangeArrowheads="1"/>
          </p:cNvPicPr>
          <p:nvPr/>
        </p:nvPicPr>
        <p:blipFill>
          <a:blip r:embed="rId3" cstate="print"/>
          <a:srcRect/>
          <a:stretch>
            <a:fillRect/>
          </a:stretch>
        </p:blipFill>
        <p:spPr bwMode="auto">
          <a:xfrm rot="20132163">
            <a:off x="449632" y="4293832"/>
            <a:ext cx="3114675" cy="146685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0" indent="0">
              <a:buFontTx/>
              <a:buNone/>
              <a:defRPr/>
            </a:pPr>
            <a:r>
              <a:rPr lang="tr-TR" b="1" dirty="0" smtClean="0">
                <a:solidFill>
                  <a:schemeClr val="accent1">
                    <a:lumMod val="50000"/>
                  </a:schemeClr>
                </a:solidFill>
                <a:latin typeface="Comic Sans MS" pitchFamily="66" charset="0"/>
              </a:rPr>
              <a:t>Ağız ve Diş Bakımı</a:t>
            </a:r>
          </a:p>
          <a:p>
            <a:pPr marL="0" indent="0">
              <a:buFontTx/>
              <a:buNone/>
              <a:defRPr/>
            </a:pPr>
            <a:r>
              <a:rPr lang="tr-TR" b="1" dirty="0" smtClean="0">
                <a:latin typeface="Comic Sans MS" pitchFamily="66" charset="0"/>
              </a:rPr>
              <a:t>Dişlerin yemekten sonra, sabah ve akşam günde 2 kez, florlu diş macunları ile, 3 dakika süreyle fırçalanması gerekir. </a:t>
            </a:r>
          </a:p>
          <a:p>
            <a:pPr marL="0" indent="0">
              <a:buFontTx/>
              <a:buNone/>
              <a:defRPr/>
            </a:pPr>
            <a:endParaRPr lang="tr-TR" b="1" dirty="0" smtClean="0">
              <a:latin typeface="Comic Sans MS" pitchFamily="66" charset="0"/>
            </a:endParaRPr>
          </a:p>
          <a:p>
            <a:pPr marL="0" indent="0">
              <a:buFontTx/>
              <a:buNone/>
              <a:defRPr/>
            </a:pPr>
            <a:r>
              <a:rPr lang="tr-TR" b="1" dirty="0" smtClean="0">
                <a:latin typeface="Comic Sans MS" pitchFamily="66" charset="0"/>
              </a:rPr>
              <a:t>Şekerli ve karbonhidratlı besinlerin yenmesinden sonra ağzın su ile çalkalanması ya da biraz su içilmesi de diş çürüklerinin oluşumunu azaltabilir. </a:t>
            </a:r>
          </a:p>
          <a:p>
            <a:endParaRPr lang="tr-TR" dirty="0"/>
          </a:p>
        </p:txBody>
      </p:sp>
      <p:pic>
        <p:nvPicPr>
          <p:cNvPr id="1026" name="Picture 2" descr="C:\Documents and Settings\Serap\Desktop\a.jpg"/>
          <p:cNvPicPr>
            <a:picLocks noChangeAspect="1" noChangeArrowheads="1"/>
          </p:cNvPicPr>
          <p:nvPr/>
        </p:nvPicPr>
        <p:blipFill>
          <a:blip r:embed="rId2" cstate="print"/>
          <a:srcRect/>
          <a:stretch>
            <a:fillRect/>
          </a:stretch>
        </p:blipFill>
        <p:spPr bwMode="auto">
          <a:xfrm>
            <a:off x="642910" y="5357826"/>
            <a:ext cx="4205351" cy="1290262"/>
          </a:xfrm>
          <a:prstGeom prst="rect">
            <a:avLst/>
          </a:prstGeom>
          <a:noFill/>
        </p:spPr>
      </p:pic>
      <p:pic>
        <p:nvPicPr>
          <p:cNvPr id="1027" name="Picture 3" descr="C:\Documents and Settings\Serap\Desktop\i.jpg"/>
          <p:cNvPicPr>
            <a:picLocks noChangeAspect="1" noChangeArrowheads="1"/>
          </p:cNvPicPr>
          <p:nvPr/>
        </p:nvPicPr>
        <p:blipFill>
          <a:blip r:embed="rId3" cstate="print"/>
          <a:srcRect/>
          <a:stretch>
            <a:fillRect/>
          </a:stretch>
        </p:blipFill>
        <p:spPr bwMode="auto">
          <a:xfrm>
            <a:off x="6143636" y="0"/>
            <a:ext cx="2114550" cy="2162175"/>
          </a:xfrm>
          <a:prstGeom prst="rect">
            <a:avLst/>
          </a:prstGeom>
          <a:noFill/>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2050" name="Picture 2" descr="C:\Documents and Settings\Serap\Desktop\o.jpg"/>
          <p:cNvPicPr>
            <a:picLocks noGrp="1" noChangeAspect="1" noChangeArrowheads="1"/>
          </p:cNvPicPr>
          <p:nvPr>
            <p:ph idx="1"/>
          </p:nvPr>
        </p:nvPicPr>
        <p:blipFill>
          <a:blip r:embed="rId2" cstate="print"/>
          <a:srcRect/>
          <a:stretch>
            <a:fillRect/>
          </a:stretch>
        </p:blipFill>
        <p:spPr bwMode="auto">
          <a:xfrm>
            <a:off x="0" y="0"/>
            <a:ext cx="4214810" cy="3143248"/>
          </a:xfrm>
          <a:prstGeom prst="rect">
            <a:avLst/>
          </a:prstGeom>
          <a:noFill/>
        </p:spPr>
      </p:pic>
      <p:pic>
        <p:nvPicPr>
          <p:cNvPr id="2051" name="Picture 3" descr="C:\Documents and Settings\Serap\Desktop\tkjhıo.jpg"/>
          <p:cNvPicPr>
            <a:picLocks noChangeAspect="1" noChangeArrowheads="1"/>
          </p:cNvPicPr>
          <p:nvPr/>
        </p:nvPicPr>
        <p:blipFill>
          <a:blip r:embed="rId3" cstate="print"/>
          <a:srcRect/>
          <a:stretch>
            <a:fillRect/>
          </a:stretch>
        </p:blipFill>
        <p:spPr bwMode="auto">
          <a:xfrm>
            <a:off x="4143372" y="0"/>
            <a:ext cx="4429156" cy="3143248"/>
          </a:xfrm>
          <a:prstGeom prst="rect">
            <a:avLst/>
          </a:prstGeom>
          <a:noFill/>
        </p:spPr>
      </p:pic>
      <p:pic>
        <p:nvPicPr>
          <p:cNvPr id="2052" name="Picture 4" descr="C:\Documents and Settings\Serap\Desktop\puhygyt.jpg"/>
          <p:cNvPicPr>
            <a:picLocks noChangeAspect="1" noChangeArrowheads="1"/>
          </p:cNvPicPr>
          <p:nvPr/>
        </p:nvPicPr>
        <p:blipFill>
          <a:blip r:embed="rId4" cstate="print"/>
          <a:srcRect/>
          <a:stretch>
            <a:fillRect/>
          </a:stretch>
        </p:blipFill>
        <p:spPr bwMode="auto">
          <a:xfrm>
            <a:off x="4143372" y="3214686"/>
            <a:ext cx="4500594" cy="3429024"/>
          </a:xfrm>
          <a:prstGeom prst="rect">
            <a:avLst/>
          </a:prstGeom>
          <a:noFill/>
        </p:spPr>
      </p:pic>
      <p:pic>
        <p:nvPicPr>
          <p:cNvPr id="2053" name="Picture 5" descr="C:\Documents and Settings\Serap\Desktop\images.jpg"/>
          <p:cNvPicPr>
            <a:picLocks noChangeAspect="1" noChangeArrowheads="1"/>
          </p:cNvPicPr>
          <p:nvPr/>
        </p:nvPicPr>
        <p:blipFill>
          <a:blip r:embed="rId5" cstate="print"/>
          <a:srcRect/>
          <a:stretch>
            <a:fillRect/>
          </a:stretch>
        </p:blipFill>
        <p:spPr bwMode="auto">
          <a:xfrm>
            <a:off x="0" y="3214686"/>
            <a:ext cx="4286280" cy="328614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18"/>
            <a:ext cx="7467600" cy="774720"/>
          </a:xfrm>
        </p:spPr>
        <p:txBody>
          <a:bodyPr>
            <a:normAutofit fontScale="90000"/>
          </a:bodyPr>
          <a:lstStyle/>
          <a:p>
            <a:r>
              <a:rPr lang="tr-TR" dirty="0" smtClean="0"/>
              <a:t/>
            </a:r>
            <a:br>
              <a:rPr lang="tr-TR" dirty="0" smtClean="0"/>
            </a:br>
            <a:r>
              <a:rPr lang="tr-TR" sz="3600" dirty="0" smtClean="0">
                <a:latin typeface="Comic Sans MS" pitchFamily="66" charset="0"/>
              </a:rPr>
              <a:t>Ergenlikte Deride Meydana Gelen Değişiklikler</a:t>
            </a:r>
            <a:endParaRPr lang="tr-TR" sz="3600" dirty="0"/>
          </a:p>
        </p:txBody>
      </p:sp>
      <p:sp>
        <p:nvSpPr>
          <p:cNvPr id="3" name="2 İçerik Yer Tutucusu"/>
          <p:cNvSpPr>
            <a:spLocks noGrp="1"/>
          </p:cNvSpPr>
          <p:nvPr>
            <p:ph idx="1"/>
          </p:nvPr>
        </p:nvSpPr>
        <p:spPr/>
        <p:txBody>
          <a:bodyPr>
            <a:normAutofit lnSpcReduction="10000"/>
          </a:bodyPr>
          <a:lstStyle/>
          <a:p>
            <a:pPr marL="0" indent="0">
              <a:buFontTx/>
              <a:buNone/>
              <a:defRPr/>
            </a:pPr>
            <a:r>
              <a:rPr lang="tr-TR" b="1" dirty="0" smtClean="0">
                <a:solidFill>
                  <a:schemeClr val="accent1">
                    <a:lumMod val="50000"/>
                  </a:schemeClr>
                </a:solidFill>
                <a:latin typeface="Comic Sans MS" pitchFamily="66" charset="0"/>
              </a:rPr>
              <a:t>Sivilce</a:t>
            </a:r>
          </a:p>
          <a:p>
            <a:pPr marL="0" indent="0">
              <a:buFontTx/>
              <a:buNone/>
              <a:defRPr/>
            </a:pPr>
            <a:r>
              <a:rPr lang="tr-TR" b="1" dirty="0" smtClean="0">
                <a:latin typeface="Comic Sans MS" pitchFamily="66" charset="0"/>
              </a:rPr>
              <a:t>Ergenlik dönemine geçiş ile birlikte salınmaya başlayan hormonlar, ergenin derisinde de bir takım değişiklilere neden olur. Bu değişikliklerle ilintili olarak gelişen sivilceler, özellikle bu dönemde artar. </a:t>
            </a:r>
            <a:r>
              <a:rPr lang="tr-TR" b="1" dirty="0" smtClean="0">
                <a:solidFill>
                  <a:schemeClr val="accent1">
                    <a:lumMod val="50000"/>
                  </a:schemeClr>
                </a:solidFill>
                <a:latin typeface="Comic Sans MS" pitchFamily="66" charset="0"/>
              </a:rPr>
              <a:t>Eğilimi olan kişilerde sivilce oluşumu, kırklı yaşlara kadar sürebilir. </a:t>
            </a:r>
          </a:p>
          <a:p>
            <a:pPr marL="0" indent="0">
              <a:buFontTx/>
              <a:buNone/>
              <a:defRPr/>
            </a:pPr>
            <a:endParaRPr lang="tr-TR" b="1" dirty="0" smtClean="0">
              <a:latin typeface="Comic Sans MS" pitchFamily="66" charset="0"/>
            </a:endParaRPr>
          </a:p>
          <a:p>
            <a:pPr marL="0" indent="0">
              <a:buFontTx/>
              <a:buNone/>
              <a:defRPr/>
            </a:pPr>
            <a:r>
              <a:rPr lang="tr-TR" b="1" dirty="0" smtClean="0">
                <a:latin typeface="Comic Sans MS" pitchFamily="66" charset="0"/>
              </a:rPr>
              <a:t>Sivilce; yüz, omuzlar, sırt ve göğüste dağılım gösteren, sayı ve şiddet açısından kişisel farklılıklar gösteren biçimde ortaya çıkar.</a:t>
            </a:r>
          </a:p>
          <a:p>
            <a:endParaRPr lang="tr-TR" dirty="0"/>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0" indent="0">
              <a:buFontTx/>
              <a:buNone/>
              <a:defRPr/>
            </a:pPr>
            <a:r>
              <a:rPr lang="tr-TR" b="1" dirty="0" smtClean="0">
                <a:latin typeface="Comic Sans MS" pitchFamily="66" charset="0"/>
              </a:rPr>
              <a:t>Şiddetli ve derin sivilceler ise, oluşturdukları kalıcı izler ile ömür boyu benzer sorunların yaşanmasına yol açabilirler. </a:t>
            </a:r>
          </a:p>
          <a:p>
            <a:pPr marL="0" indent="0">
              <a:buFontTx/>
              <a:buNone/>
              <a:defRPr/>
            </a:pPr>
            <a:r>
              <a:rPr lang="tr-TR" b="1" dirty="0" smtClean="0">
                <a:latin typeface="Comic Sans MS" pitchFamily="66" charset="0"/>
              </a:rPr>
              <a:t>Sivilcenin kontrol altına alındığı kişilerde ise özgüven artmaktadır. Bu nedenlerle sivilceyi ergenliğin yaşanması gerekli bir parçası olarak kabul etmekle birlikte, hafife almamak, göz ardı etmemek gerekir.</a:t>
            </a:r>
          </a:p>
          <a:p>
            <a:pPr marL="0" indent="0">
              <a:buFontTx/>
              <a:buNone/>
              <a:defRPr/>
            </a:pPr>
            <a:r>
              <a:rPr lang="tr-TR" b="1" dirty="0" smtClean="0">
                <a:latin typeface="Comic Sans MS" pitchFamily="66" charset="0"/>
              </a:rPr>
              <a:t> </a:t>
            </a:r>
          </a:p>
          <a:p>
            <a:endParaRPr lang="tr-TR" dirty="0"/>
          </a:p>
        </p:txBody>
      </p:sp>
      <p:pic>
        <p:nvPicPr>
          <p:cNvPr id="4" name="Picture 3" descr="C:\Users\q\Desktop\imagesCABXIW4J.jpg"/>
          <p:cNvPicPr>
            <a:picLocks noChangeAspect="1" noChangeArrowheads="1"/>
          </p:cNvPicPr>
          <p:nvPr/>
        </p:nvPicPr>
        <p:blipFill>
          <a:blip r:embed="rId2" cstate="print"/>
          <a:srcRect/>
          <a:stretch>
            <a:fillRect/>
          </a:stretch>
        </p:blipFill>
        <p:spPr bwMode="auto">
          <a:xfrm rot="325829">
            <a:off x="4338681" y="5065946"/>
            <a:ext cx="3581400" cy="1666875"/>
          </a:xfrm>
          <a:prstGeom prst="rect">
            <a:avLst/>
          </a:prstGeom>
          <a:noFill/>
          <a:ln w="9525">
            <a:noFill/>
            <a:miter lim="800000"/>
            <a:headEnd/>
            <a:tailEnd/>
          </a:ln>
        </p:spPr>
      </p:pic>
      <p:pic>
        <p:nvPicPr>
          <p:cNvPr id="5" name="Picture 2" descr="C:\Users\q\Desktop\imagesCAO7JMOC.jpg"/>
          <p:cNvPicPr>
            <a:picLocks noChangeAspect="1" noChangeArrowheads="1"/>
          </p:cNvPicPr>
          <p:nvPr/>
        </p:nvPicPr>
        <p:blipFill>
          <a:blip r:embed="rId3" cstate="print"/>
          <a:srcRect/>
          <a:stretch>
            <a:fillRect/>
          </a:stretch>
        </p:blipFill>
        <p:spPr bwMode="auto">
          <a:xfrm>
            <a:off x="755576" y="5268853"/>
            <a:ext cx="2808312" cy="1589147"/>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omic Sans MS" pitchFamily="66" charset="0"/>
              </a:rPr>
              <a:t>Ergenlikte sivilce dışı deri değişiklikleri</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pPr marL="0" indent="0">
              <a:buFontTx/>
              <a:buNone/>
              <a:defRPr/>
            </a:pPr>
            <a:r>
              <a:rPr lang="tr-TR" b="1" dirty="0" smtClean="0">
                <a:latin typeface="Comic Sans MS" pitchFamily="66" charset="0"/>
              </a:rPr>
              <a:t>Ergenlik döneminde deride göze çarpan diğer bir değişiklik, </a:t>
            </a:r>
            <a:r>
              <a:rPr lang="tr-TR" b="1" dirty="0" smtClean="0">
                <a:solidFill>
                  <a:schemeClr val="accent1">
                    <a:lumMod val="50000"/>
                  </a:schemeClr>
                </a:solidFill>
                <a:latin typeface="Comic Sans MS" pitchFamily="66" charset="0"/>
              </a:rPr>
              <a:t>kıllanmadır.</a:t>
            </a:r>
            <a:r>
              <a:rPr lang="tr-TR" b="1" dirty="0" smtClean="0">
                <a:latin typeface="Comic Sans MS" pitchFamily="66" charset="0"/>
              </a:rPr>
              <a:t> Kıllanma, genetik ve ırksal etmenlere ve cinsiyete göre değişiklik gösterir. Her iki cinsiyette de koltuk altı ve cinsel bölgelerde kıllanma gözlenirken; erkeklerde kızlardan farklı olarak sakal, bıyık, göğüs, sırt, göbek çevresi, bel bölgesi ve kalçalarda da kalın ve koyu renk kıllanma olur. </a:t>
            </a:r>
          </a:p>
          <a:p>
            <a:pPr marL="0" indent="0">
              <a:buFontTx/>
              <a:buNone/>
              <a:defRPr/>
            </a:pPr>
            <a:endParaRPr lang="tr-TR" b="1" dirty="0" smtClean="0">
              <a:latin typeface="Comic Sans MS" pitchFamily="66" charset="0"/>
            </a:endParaRPr>
          </a:p>
          <a:p>
            <a:pPr marL="0" indent="0">
              <a:buFontTx/>
              <a:buNone/>
              <a:defRPr/>
            </a:pPr>
            <a:r>
              <a:rPr lang="tr-TR" b="1" dirty="0" smtClean="0">
                <a:latin typeface="Comic Sans MS" pitchFamily="66" charset="0"/>
              </a:rPr>
              <a:t>Yine her iki cinsiyette de kol ve bacaklarda, erkeklerde daha belirgin olmak üzere kıllanma gözlenir. </a:t>
            </a:r>
          </a:p>
          <a:p>
            <a:endParaRPr lang="tr-TR" dirty="0"/>
          </a:p>
        </p:txBody>
      </p:sp>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latin typeface="Comic Sans MS" pitchFamily="66" charset="0"/>
              </a:rPr>
              <a:t>Kıllanma ile ilgili bu değişim, özellikle terleme ve sürtünmenin de olduğu koltuk altı ve </a:t>
            </a:r>
            <a:r>
              <a:rPr lang="tr-TR" b="1" dirty="0" err="1" smtClean="0">
                <a:latin typeface="Comic Sans MS" pitchFamily="66" charset="0"/>
              </a:rPr>
              <a:t>genital</a:t>
            </a:r>
            <a:r>
              <a:rPr lang="tr-TR" b="1" dirty="0" smtClean="0">
                <a:latin typeface="Comic Sans MS" pitchFamily="66" charset="0"/>
              </a:rPr>
              <a:t> bölge çevresini bir takım yüzeysel bakteri ve mantar enfeksiyonlarına daha duyarlı duruma getirir. Bu da ergende bu bölgelerin hijyenik açıdan daha iyi korunmasını ve düzenli temizliğini gerektirir.</a:t>
            </a:r>
          </a:p>
          <a:p>
            <a:endParaRPr lang="tr-TR" dirty="0"/>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pPr algn="ctr"/>
            <a:r>
              <a:rPr lang="tr-TR" dirty="0" smtClean="0"/>
              <a:t>TEŞEKKÜRLER</a:t>
            </a:r>
            <a:endParaRPr lang="tr-TR" dirty="0"/>
          </a:p>
        </p:txBody>
      </p:sp>
      <p:sp>
        <p:nvSpPr>
          <p:cNvPr id="5" name="4 Alt Başlık"/>
          <p:cNvSpPr>
            <a:spLocks noGrp="1"/>
          </p:cNvSpPr>
          <p:nvPr>
            <p:ph type="subTitle" idx="1"/>
          </p:nvPr>
        </p:nvSpPr>
        <p:spPr/>
        <p:txBody>
          <a:bodyPr/>
          <a:lstStyle/>
          <a:p>
            <a:pPr algn="ctr"/>
            <a:r>
              <a:rPr lang="tr-TR" dirty="0" smtClean="0"/>
              <a:t>AYŞEGÜL ENÖN</a:t>
            </a:r>
          </a:p>
          <a:p>
            <a:pPr algn="ctr"/>
            <a:r>
              <a:rPr lang="tr-TR" dirty="0" smtClean="0"/>
              <a:t>REHBER ÖĞRETMEN</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4" name="Picture 2" descr="C:\Documents and Settings\Serap\Desktop\dfgyhuj.jpg"/>
          <p:cNvPicPr>
            <a:picLocks noGrp="1" noChangeAspect="1" noChangeArrowheads="1"/>
          </p:cNvPicPr>
          <p:nvPr>
            <p:ph idx="1"/>
          </p:nvPr>
        </p:nvPicPr>
        <p:blipFill>
          <a:blip r:embed="rId2" cstate="print"/>
          <a:srcRect/>
          <a:stretch>
            <a:fillRect/>
          </a:stretch>
        </p:blipFill>
        <p:spPr bwMode="auto">
          <a:xfrm>
            <a:off x="571472" y="285728"/>
            <a:ext cx="2928958" cy="280511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3075" name="Picture 3" descr="C:\Documents and Settings\Serap\Desktop\cdxgfhgjk.jpg"/>
          <p:cNvPicPr>
            <a:picLocks noChangeAspect="1" noChangeArrowheads="1"/>
          </p:cNvPicPr>
          <p:nvPr/>
        </p:nvPicPr>
        <p:blipFill>
          <a:blip r:embed="rId3" cstate="print"/>
          <a:srcRect/>
          <a:stretch>
            <a:fillRect/>
          </a:stretch>
        </p:blipFill>
        <p:spPr bwMode="auto">
          <a:xfrm>
            <a:off x="214282" y="3143248"/>
            <a:ext cx="3286148" cy="275273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3077" name="Picture 5" descr="C:\Documents and Settings\Serap\Desktop\shdtgj.jpg"/>
          <p:cNvPicPr>
            <a:picLocks noChangeAspect="1" noChangeArrowheads="1"/>
          </p:cNvPicPr>
          <p:nvPr/>
        </p:nvPicPr>
        <p:blipFill>
          <a:blip r:embed="rId4" cstate="print"/>
          <a:srcRect/>
          <a:stretch>
            <a:fillRect/>
          </a:stretch>
        </p:blipFill>
        <p:spPr bwMode="auto">
          <a:xfrm>
            <a:off x="3701483" y="1285860"/>
            <a:ext cx="4669658" cy="259080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3078" name="Picture 6" descr="C:\Documents and Settings\Serap\Desktop\images (1)xnmk.jpg"/>
          <p:cNvPicPr>
            <a:picLocks noChangeAspect="1" noChangeArrowheads="1"/>
          </p:cNvPicPr>
          <p:nvPr/>
        </p:nvPicPr>
        <p:blipFill>
          <a:blip r:embed="rId5" cstate="print"/>
          <a:srcRect/>
          <a:stretch>
            <a:fillRect/>
          </a:stretch>
        </p:blipFill>
        <p:spPr bwMode="auto">
          <a:xfrm rot="20388543">
            <a:off x="3739676" y="4354180"/>
            <a:ext cx="4081430" cy="211301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Sağlık; kişinin doğuştan getirdiği kalıtsal özellikleri ile fiziksel, biyolojik ve </a:t>
            </a:r>
            <a:r>
              <a:rPr lang="tr-TR" dirty="0" smtClean="0"/>
              <a:t>sosyal </a:t>
            </a:r>
            <a:r>
              <a:rPr lang="tr-TR" dirty="0"/>
              <a:t>çevre koşullarının ve temel sağlık konusundaki bilgi, tutum ve davranışlarının </a:t>
            </a:r>
            <a:r>
              <a:rPr lang="tr-TR" dirty="0" smtClean="0"/>
              <a:t>bileşkesidir</a:t>
            </a:r>
            <a:r>
              <a:rPr lang="tr-TR" dirty="0" smtClean="0"/>
              <a:t>. Sağlık konusunda duyarlı olmak yaşam kalitesini etkileyen en önemli faktördür.</a:t>
            </a:r>
            <a:endParaRPr lang="tr-TR" dirty="0" smtClean="0"/>
          </a:p>
          <a:p>
            <a:r>
              <a:rPr lang="tr-TR" dirty="0"/>
              <a:t>Hijyen konularından biri olan kişisel hijyen ise bireyin </a:t>
            </a:r>
            <a:r>
              <a:rPr lang="tr-TR" dirty="0" smtClean="0"/>
              <a:t>sağlığını sürdürmek </a:t>
            </a:r>
            <a:r>
              <a:rPr lang="tr-TR" dirty="0"/>
              <a:t>için yaptığı ‘öz bakım’ uygulamalarını </a:t>
            </a:r>
            <a:r>
              <a:rPr lang="tr-TR" dirty="0" smtClean="0"/>
              <a:t>içerir.</a:t>
            </a:r>
            <a:endParaRPr lang="tr-TR" dirty="0"/>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a:t>Temizlik, kişisel ve toplum sağlığının dayandığı bir temel olmanın yanında, </a:t>
            </a:r>
            <a:r>
              <a:rPr lang="tr-TR" dirty="0" smtClean="0"/>
              <a:t>toplum </a:t>
            </a:r>
            <a:r>
              <a:rPr lang="tr-TR" dirty="0"/>
              <a:t>için de yaşamın vazgeçilmez bir </a:t>
            </a:r>
            <a:r>
              <a:rPr lang="tr-TR" dirty="0" smtClean="0"/>
              <a:t>parçasıdır.</a:t>
            </a:r>
          </a:p>
          <a:p>
            <a:r>
              <a:rPr lang="tr-TR" dirty="0" smtClean="0"/>
              <a:t>Günümüzde </a:t>
            </a:r>
            <a:r>
              <a:rPr lang="tr-TR" dirty="0"/>
              <a:t>insanların uygarlık </a:t>
            </a:r>
            <a:r>
              <a:rPr lang="tr-TR" dirty="0" smtClean="0"/>
              <a:t>düzeyini </a:t>
            </a:r>
            <a:r>
              <a:rPr lang="tr-TR" dirty="0"/>
              <a:t>gösteren ana ölçü temizliktir. Uygar insan vücut ve giyecek temizliğine önem </a:t>
            </a:r>
            <a:r>
              <a:rPr lang="tr-TR" dirty="0" smtClean="0"/>
              <a:t>veren insandır. </a:t>
            </a:r>
            <a:endParaRPr lang="tr-TR" dirty="0"/>
          </a:p>
        </p:txBody>
      </p:sp>
      <p:pic>
        <p:nvPicPr>
          <p:cNvPr id="4098" name="Picture 2" descr="C:\Documents and Settings\Serap\Desktop\asdfyui.jpg"/>
          <p:cNvPicPr>
            <a:picLocks noChangeAspect="1" noChangeArrowheads="1"/>
          </p:cNvPicPr>
          <p:nvPr/>
        </p:nvPicPr>
        <p:blipFill>
          <a:blip r:embed="rId2" cstate="print"/>
          <a:srcRect/>
          <a:stretch>
            <a:fillRect/>
          </a:stretch>
        </p:blipFill>
        <p:spPr bwMode="auto">
          <a:xfrm>
            <a:off x="827584" y="4437112"/>
            <a:ext cx="2114550" cy="2162175"/>
          </a:xfrm>
          <a:prstGeom prst="rect">
            <a:avLst/>
          </a:prstGeom>
          <a:noFill/>
        </p:spPr>
      </p:pic>
      <p:pic>
        <p:nvPicPr>
          <p:cNvPr id="4101" name="Picture 5" descr="C:\Documents and Settings\Serap\Desktop\xcvbn.jpg"/>
          <p:cNvPicPr>
            <a:picLocks noChangeAspect="1" noChangeArrowheads="1"/>
          </p:cNvPicPr>
          <p:nvPr/>
        </p:nvPicPr>
        <p:blipFill>
          <a:blip r:embed="rId3" cstate="print"/>
          <a:srcRect/>
          <a:stretch>
            <a:fillRect/>
          </a:stretch>
        </p:blipFill>
        <p:spPr bwMode="auto">
          <a:xfrm>
            <a:off x="3995936" y="4357670"/>
            <a:ext cx="2500330" cy="2500330"/>
          </a:xfrm>
          <a:prstGeom prst="rect">
            <a:avLst/>
          </a:prstGeom>
          <a:noFill/>
        </p:spPr>
      </p:pic>
    </p:spTree>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a:t>Sağlıklı bir yaşam için vücudun deri, saç, ayak, ağız, diş gibi kısımlarının </a:t>
            </a:r>
            <a:r>
              <a:rPr lang="tr-TR" dirty="0" smtClean="0"/>
              <a:t>bakım </a:t>
            </a:r>
            <a:r>
              <a:rPr lang="tr-TR" dirty="0"/>
              <a:t>ve temizliği ile ayakkabı, giysi gibi eşyaların uygunluğuna ve temizliğine </a:t>
            </a:r>
            <a:r>
              <a:rPr lang="tr-TR" dirty="0" smtClean="0"/>
              <a:t>önem verilmesi gerekmektedir.</a:t>
            </a:r>
          </a:p>
          <a:p>
            <a:r>
              <a:rPr lang="tr-TR" dirty="0"/>
              <a:t>Kişi tüm dış ortam kirleticilerinin sürekli etkisi altındadır. İnsan derisi bir </a:t>
            </a:r>
            <a:r>
              <a:rPr lang="tr-TR" dirty="0" smtClean="0"/>
              <a:t>dereceye </a:t>
            </a:r>
            <a:r>
              <a:rPr lang="tr-TR" dirty="0"/>
              <a:t>kadar dışarıdan gelen kirleticilere karşı koruyucu bir engel oluşturmaktadır. </a:t>
            </a:r>
            <a:r>
              <a:rPr lang="tr-TR" dirty="0" smtClean="0"/>
              <a:t>Ancak </a:t>
            </a:r>
            <a:r>
              <a:rPr lang="tr-TR" dirty="0"/>
              <a:t>derideki çatlaklar ve yaralar bir takım hastalık etkenlerinin kolayca vücuda </a:t>
            </a:r>
            <a:r>
              <a:rPr lang="tr-TR" dirty="0" smtClean="0"/>
              <a:t>girmesine </a:t>
            </a:r>
            <a:r>
              <a:rPr lang="tr-TR" dirty="0"/>
              <a:t>neden olabilir. Bu nedenle temizlik vücudun hastalıklardan </a:t>
            </a:r>
            <a:r>
              <a:rPr lang="tr-TR" dirty="0" smtClean="0"/>
              <a:t>korunması açısından </a:t>
            </a:r>
            <a:r>
              <a:rPr lang="tr-TR" dirty="0"/>
              <a:t>en önemli uygulamalardan biridir </a:t>
            </a:r>
            <a:r>
              <a:rPr lang="tr-TR" dirty="0" smtClean="0"/>
              <a:t> </a:t>
            </a:r>
            <a:endParaRPr lang="tr-TR" dirty="0"/>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Hijyen bakım uygulamaları, bireyin özellikle genel görünüşünü etkilediğinden, </a:t>
            </a:r>
            <a:r>
              <a:rPr lang="tr-TR" dirty="0" smtClean="0"/>
              <a:t>kişinin </a:t>
            </a:r>
            <a:r>
              <a:rPr lang="tr-TR" dirty="0"/>
              <a:t>kendisine güven duymasını, ve kendini daha rahat hissetmesini sağlar. Diğer </a:t>
            </a:r>
            <a:r>
              <a:rPr lang="tr-TR" dirty="0" smtClean="0"/>
              <a:t>bir deyişle</a:t>
            </a:r>
            <a:r>
              <a:rPr lang="tr-TR" dirty="0"/>
              <a:t>; hijyenik bakım bireyin hem fiziksel hem de </a:t>
            </a:r>
            <a:r>
              <a:rPr lang="tr-TR" dirty="0" err="1"/>
              <a:t>psikososyal</a:t>
            </a:r>
            <a:r>
              <a:rPr lang="tr-TR" dirty="0"/>
              <a:t> gereksinimlerine </a:t>
            </a:r>
            <a:r>
              <a:rPr lang="tr-TR" dirty="0" smtClean="0"/>
              <a:t>yanıt verir </a:t>
            </a:r>
          </a:p>
          <a:p>
            <a:endParaRPr lang="tr-TR" dirty="0"/>
          </a:p>
          <a:p>
            <a:endParaRPr lang="tr-TR" dirty="0" smtClean="0"/>
          </a:p>
          <a:p>
            <a:endParaRPr lang="tr-TR" dirty="0"/>
          </a:p>
          <a:p>
            <a:endParaRPr lang="tr-TR" dirty="0"/>
          </a:p>
        </p:txBody>
      </p:sp>
    </p:spTree>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Bu durum </a:t>
            </a:r>
            <a:r>
              <a:rPr lang="tr-TR" dirty="0" smtClean="0"/>
              <a:t>ergenlik </a:t>
            </a:r>
            <a:r>
              <a:rPr lang="tr-TR" dirty="0"/>
              <a:t>dönemindeki bireylerde çok daha büyük önem kazanır. </a:t>
            </a:r>
            <a:r>
              <a:rPr lang="tr-TR" dirty="0" smtClean="0"/>
              <a:t> Çünkü </a:t>
            </a:r>
            <a:r>
              <a:rPr lang="tr-TR" dirty="0"/>
              <a:t>değişen </a:t>
            </a:r>
            <a:r>
              <a:rPr lang="tr-TR" dirty="0" err="1"/>
              <a:t>hormonal</a:t>
            </a:r>
            <a:r>
              <a:rPr lang="tr-TR" dirty="0"/>
              <a:t> aktivite </a:t>
            </a:r>
            <a:r>
              <a:rPr lang="tr-TR" dirty="0" smtClean="0"/>
              <a:t>deri </a:t>
            </a:r>
            <a:r>
              <a:rPr lang="tr-TR" dirty="0"/>
              <a:t>ve saçlı deride değişikliklere </a:t>
            </a:r>
            <a:r>
              <a:rPr lang="tr-TR" dirty="0" smtClean="0"/>
              <a:t>neden olur. Bu ise yağlanma problemi dediğimiz şeyin ortaya çıkmasına sebep olur.</a:t>
            </a:r>
            <a:endParaRPr lang="tr-TR"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Sağlık alışkanlıklarının büyük bir kısmı çocukluk ve gençlik yıllarında </a:t>
            </a:r>
            <a:r>
              <a:rPr lang="tr-TR" dirty="0" smtClean="0"/>
              <a:t>kazanılmaktadır.</a:t>
            </a:r>
          </a:p>
          <a:p>
            <a:r>
              <a:rPr lang="tr-TR" dirty="0" smtClean="0"/>
              <a:t> </a:t>
            </a:r>
            <a:r>
              <a:rPr lang="tr-TR" dirty="0"/>
              <a:t>Çocukluk ve gençlik yıllarında oluşacak bir sağlık sorunu, zamanında </a:t>
            </a:r>
            <a:r>
              <a:rPr lang="tr-TR" dirty="0" smtClean="0"/>
              <a:t>önlem </a:t>
            </a:r>
            <a:r>
              <a:rPr lang="tr-TR" dirty="0"/>
              <a:t>alınmazsa, ilerideki yaşlarda ortaya çıkabilecek pek çok sağlık sorununun </a:t>
            </a:r>
            <a:r>
              <a:rPr lang="tr-TR" dirty="0" smtClean="0"/>
              <a:t>temelini oluşturur.</a:t>
            </a:r>
            <a:endParaRPr lang="tr-TR" dirty="0"/>
          </a:p>
        </p:txBody>
      </p:sp>
    </p:spTree>
  </p:cSld>
  <p:clrMapOvr>
    <a:masterClrMapping/>
  </p:clrMapOvr>
  <p:transition>
    <p:comb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Ergenlik ve Kişisel Hijyen</a:t>
            </a:r>
            <a:endParaRPr lang="tr-TR" dirty="0"/>
          </a:p>
        </p:txBody>
      </p:sp>
      <p:sp>
        <p:nvSpPr>
          <p:cNvPr id="3" name="2 İçerik Yer Tutucusu"/>
          <p:cNvSpPr>
            <a:spLocks noGrp="1"/>
          </p:cNvSpPr>
          <p:nvPr>
            <p:ph idx="1"/>
          </p:nvPr>
        </p:nvSpPr>
        <p:spPr/>
        <p:txBody>
          <a:bodyPr>
            <a:normAutofit fontScale="70000" lnSpcReduction="20000"/>
          </a:bodyPr>
          <a:lstStyle/>
          <a:p>
            <a:pPr marL="0" indent="0">
              <a:buFontTx/>
              <a:buNone/>
              <a:defRPr/>
            </a:pPr>
            <a:r>
              <a:rPr lang="tr-TR" b="1" dirty="0">
                <a:solidFill>
                  <a:schemeClr val="accent1">
                    <a:lumMod val="50000"/>
                  </a:schemeClr>
                </a:solidFill>
                <a:latin typeface="Comic Sans MS" pitchFamily="66" charset="0"/>
              </a:rPr>
              <a:t>Deri </a:t>
            </a:r>
            <a:r>
              <a:rPr lang="tr-TR" b="1" dirty="0" smtClean="0">
                <a:solidFill>
                  <a:schemeClr val="accent1">
                    <a:lumMod val="50000"/>
                  </a:schemeClr>
                </a:solidFill>
                <a:latin typeface="Comic Sans MS" pitchFamily="66" charset="0"/>
              </a:rPr>
              <a:t>Temizliği</a:t>
            </a:r>
          </a:p>
          <a:p>
            <a:pPr marL="0" indent="0">
              <a:buFontTx/>
              <a:buNone/>
              <a:defRPr/>
            </a:pPr>
            <a:endParaRPr lang="tr-TR" b="1" dirty="0">
              <a:solidFill>
                <a:schemeClr val="accent1">
                  <a:lumMod val="50000"/>
                </a:schemeClr>
              </a:solidFill>
              <a:latin typeface="Comic Sans MS" pitchFamily="66" charset="0"/>
            </a:endParaRPr>
          </a:p>
          <a:p>
            <a:pPr marL="0" indent="0">
              <a:buFontTx/>
              <a:buNone/>
              <a:defRPr/>
            </a:pPr>
            <a:r>
              <a:rPr lang="tr-TR" b="1" dirty="0">
                <a:latin typeface="Comic Sans MS" pitchFamily="66" charset="0"/>
              </a:rPr>
              <a:t>Sabun ve 37°-38° C sıcaklıktaki suyla yapılan banyo kir ve salgıların temizlenmesini sağlar. En az haftada 1 kez böyle bir banyo yapılmalıdır. </a:t>
            </a:r>
            <a:endParaRPr lang="tr-TR" b="1" dirty="0" smtClean="0">
              <a:latin typeface="Comic Sans MS" pitchFamily="66" charset="0"/>
            </a:endParaRPr>
          </a:p>
          <a:p>
            <a:pPr marL="0" indent="0">
              <a:buFontTx/>
              <a:buNone/>
              <a:defRPr/>
            </a:pPr>
            <a:endParaRPr lang="tr-TR" b="1" dirty="0">
              <a:latin typeface="Comic Sans MS" pitchFamily="66" charset="0"/>
            </a:endParaRPr>
          </a:p>
          <a:p>
            <a:pPr marL="0" indent="0">
              <a:buFontTx/>
              <a:buNone/>
              <a:defRPr/>
            </a:pPr>
            <a:r>
              <a:rPr lang="tr-TR" b="1" dirty="0">
                <a:solidFill>
                  <a:schemeClr val="accent1">
                    <a:lumMod val="50000"/>
                  </a:schemeClr>
                </a:solidFill>
                <a:latin typeface="Comic Sans MS" pitchFamily="66" charset="0"/>
              </a:rPr>
              <a:t>Saçların </a:t>
            </a:r>
            <a:r>
              <a:rPr lang="tr-TR" b="1" dirty="0" smtClean="0">
                <a:solidFill>
                  <a:schemeClr val="accent1">
                    <a:lumMod val="50000"/>
                  </a:schemeClr>
                </a:solidFill>
                <a:latin typeface="Comic Sans MS" pitchFamily="66" charset="0"/>
              </a:rPr>
              <a:t>Temizliği</a:t>
            </a:r>
          </a:p>
          <a:p>
            <a:pPr marL="0" indent="0">
              <a:buFontTx/>
              <a:buNone/>
              <a:defRPr/>
            </a:pPr>
            <a:endParaRPr lang="tr-TR" b="1" dirty="0">
              <a:solidFill>
                <a:schemeClr val="accent1">
                  <a:lumMod val="50000"/>
                </a:schemeClr>
              </a:solidFill>
              <a:latin typeface="Comic Sans MS" pitchFamily="66" charset="0"/>
            </a:endParaRPr>
          </a:p>
          <a:p>
            <a:pPr marL="0" indent="0">
              <a:buFontTx/>
              <a:buNone/>
              <a:defRPr/>
            </a:pPr>
            <a:r>
              <a:rPr lang="tr-TR" b="1" dirty="0">
                <a:latin typeface="Comic Sans MS" pitchFamily="66" charset="0"/>
              </a:rPr>
              <a:t>Saçların temizliği sağlığı etkiler. Çünkü bazı enfeksiyon etkenleri ve parazitler, kirli saçlara ve o bölgedeki deriye daha kolay yerleşir. Saçların en az haftada 2 kez yıkanması gerekir. </a:t>
            </a:r>
            <a:r>
              <a:rPr lang="tr-TR" b="1" i="1" dirty="0">
                <a:solidFill>
                  <a:schemeClr val="accent1">
                    <a:lumMod val="50000"/>
                  </a:schemeClr>
                </a:solidFill>
                <a:latin typeface="Comic Sans MS" pitchFamily="66" charset="0"/>
              </a:rPr>
              <a:t>Saçlı deri yağlı ise, daha sık yıkanmalıdır.</a:t>
            </a:r>
            <a:r>
              <a:rPr lang="tr-TR" b="1" dirty="0">
                <a:solidFill>
                  <a:schemeClr val="accent1">
                    <a:lumMod val="50000"/>
                  </a:schemeClr>
                </a:solidFill>
                <a:latin typeface="Comic Sans MS" pitchFamily="66" charset="0"/>
              </a:rPr>
              <a:t> </a:t>
            </a:r>
            <a:endParaRPr lang="tr-TR" b="1" dirty="0" smtClean="0">
              <a:solidFill>
                <a:schemeClr val="accent1">
                  <a:lumMod val="50000"/>
                </a:schemeClr>
              </a:solidFill>
              <a:latin typeface="Comic Sans MS" pitchFamily="66" charset="0"/>
            </a:endParaRPr>
          </a:p>
          <a:p>
            <a:pPr marL="0" indent="0">
              <a:buFontTx/>
              <a:buNone/>
              <a:defRPr/>
            </a:pPr>
            <a:endParaRPr lang="tr-TR" b="1" dirty="0">
              <a:solidFill>
                <a:schemeClr val="accent1">
                  <a:lumMod val="50000"/>
                </a:schemeClr>
              </a:solidFill>
              <a:latin typeface="Comic Sans MS" pitchFamily="66" charset="0"/>
            </a:endParaRPr>
          </a:p>
          <a:p>
            <a:pPr marL="0" indent="0">
              <a:buFontTx/>
              <a:buNone/>
              <a:defRPr/>
            </a:pPr>
            <a:r>
              <a:rPr lang="tr-TR" b="1" dirty="0">
                <a:latin typeface="Comic Sans MS" pitchFamily="66" charset="0"/>
              </a:rPr>
              <a:t>Saçların boyanması ya da saça kimyasal maddelerin uygulanması saçın ve saçlı derinin sağlığını bozabileceği için bu tip uygulamalardan kaçınmalıdır. Saçlı derideki kan dolaşımının bozulmaması için çok sıcak ve çok soğuk havalar dışında başın açık olması yararlıdır.</a:t>
            </a:r>
          </a:p>
          <a:p>
            <a:endParaRPr lang="tr-TR" dirty="0"/>
          </a:p>
        </p:txBody>
      </p:sp>
    </p:spTree>
  </p:cSld>
  <p:clrMapOvr>
    <a:masterClrMapping/>
  </p:clrMapOvr>
  <p:transition>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129</TotalTime>
  <Words>899</Words>
  <Application>Microsoft Office PowerPoint</Application>
  <PresentationFormat>Ekran Gösterisi (4:3)</PresentationFormat>
  <Paragraphs>52</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Akış</vt:lpstr>
      <vt:lpstr>Ergenlik döneminde kişisel hijyen ve sağlıklı yaşam</vt:lpstr>
      <vt:lpstr>Slayt 2</vt:lpstr>
      <vt:lpstr>Slayt 3</vt:lpstr>
      <vt:lpstr>Slayt 4</vt:lpstr>
      <vt:lpstr>Slayt 5</vt:lpstr>
      <vt:lpstr>Slayt 6</vt:lpstr>
      <vt:lpstr>Slayt 7</vt:lpstr>
      <vt:lpstr>Slayt 8</vt:lpstr>
      <vt:lpstr>Ergenlik ve Kişisel Hijyen</vt:lpstr>
      <vt:lpstr>Slayt 10</vt:lpstr>
      <vt:lpstr>Slayt 11</vt:lpstr>
      <vt:lpstr>Slayt 12</vt:lpstr>
      <vt:lpstr>Slayt 13</vt:lpstr>
      <vt:lpstr>Slayt 14</vt:lpstr>
      <vt:lpstr> Ergenlikte Deride Meydana Gelen Değişiklikler</vt:lpstr>
      <vt:lpstr>Slayt 16</vt:lpstr>
      <vt:lpstr>Ergenlikte sivilce dışı deri değişiklikleri </vt:lpstr>
      <vt:lpstr>Slayt 18</vt:lpstr>
      <vt:lpstr>TEŞEKKÜRLER</vt:lpstr>
    </vt:vector>
  </TitlesOfParts>
  <Company>eml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gokceada</dc:creator>
  <cp:lastModifiedBy>Toshba</cp:lastModifiedBy>
  <cp:revision>11</cp:revision>
  <dcterms:created xsi:type="dcterms:W3CDTF">2013-10-07T06:28:48Z</dcterms:created>
  <dcterms:modified xsi:type="dcterms:W3CDTF">2016-04-25T19:45:20Z</dcterms:modified>
</cp:coreProperties>
</file>